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2"/>
  </p:notesMasterIdLst>
  <p:sldIdLst>
    <p:sldId id="307" r:id="rId2"/>
    <p:sldId id="337" r:id="rId3"/>
    <p:sldId id="573" r:id="rId4"/>
    <p:sldId id="497" r:id="rId5"/>
    <p:sldId id="574" r:id="rId6"/>
    <p:sldId id="499" r:id="rId7"/>
    <p:sldId id="500" r:id="rId8"/>
    <p:sldId id="504" r:id="rId9"/>
    <p:sldId id="505" r:id="rId10"/>
    <p:sldId id="501" r:id="rId11"/>
    <p:sldId id="510" r:id="rId12"/>
    <p:sldId id="509" r:id="rId13"/>
    <p:sldId id="502" r:id="rId14"/>
    <p:sldId id="503" r:id="rId15"/>
    <p:sldId id="507" r:id="rId16"/>
    <p:sldId id="489" r:id="rId17"/>
    <p:sldId id="511" r:id="rId18"/>
    <p:sldId id="512"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7" r:id="rId59"/>
    <p:sldId id="558" r:id="rId60"/>
    <p:sldId id="559" r:id="rId61"/>
    <p:sldId id="560" r:id="rId62"/>
    <p:sldId id="561" r:id="rId63"/>
    <p:sldId id="562" r:id="rId64"/>
    <p:sldId id="563" r:id="rId65"/>
    <p:sldId id="564" r:id="rId66"/>
    <p:sldId id="565" r:id="rId67"/>
    <p:sldId id="566" r:id="rId68"/>
    <p:sldId id="567" r:id="rId69"/>
    <p:sldId id="568" r:id="rId70"/>
    <p:sldId id="569" r:id="rId71"/>
    <p:sldId id="570" r:id="rId72"/>
    <p:sldId id="571" r:id="rId73"/>
    <p:sldId id="572" r:id="rId74"/>
    <p:sldId id="513" r:id="rId75"/>
    <p:sldId id="514" r:id="rId76"/>
    <p:sldId id="515" r:id="rId77"/>
    <p:sldId id="516" r:id="rId78"/>
    <p:sldId id="339" r:id="rId79"/>
    <p:sldId id="340" r:id="rId80"/>
    <p:sldId id="305" r:id="rId8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51" autoAdjust="0"/>
    <p:restoredTop sz="95897" autoAdjust="0"/>
  </p:normalViewPr>
  <p:slideViewPr>
    <p:cSldViewPr>
      <p:cViewPr varScale="1">
        <p:scale>
          <a:sx n="116" d="100"/>
          <a:sy n="116" d="100"/>
        </p:scale>
        <p:origin x="184" y="6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2BC4E27C-01D3-483B-8B6D-F1F20928699B}" type="presOf" srcId="{55D0ADDF-C3D7-4729-A5A4-61215E1A65AE}" destId="{D960B4FA-BDEC-44AA-9FBB-A309F7A8D631}" srcOrd="0" destOrd="0" presId="urn:microsoft.com/office/officeart/2005/8/layout/hierarchy4"/>
    <dgm:cxn modelId="{56C5E4A8-EE98-4786-8A48-0B8DB5F191C7}"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C1472F0-18AC-4441-B437-0736513F60BA}" type="presOf" srcId="{293CB2EC-0734-4D4B-B1FE-E4138F2F4D46}" destId="{E4BB96ED-D27D-4536-AF66-F735CD4F3E67}" srcOrd="0" destOrd="0" presId="urn:microsoft.com/office/officeart/2005/8/layout/hierarchy4"/>
    <dgm:cxn modelId="{7D4636B3-144E-4581-B854-EDD9BC683A32}" type="presOf" srcId="{B152B915-BDC0-4525-9564-3596234519CD}" destId="{577114E9-6F00-4743-A7EC-F75A87358EE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50E10FB5-575F-4997-8DAC-1017C5A7BFE3}"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D24B0928-FEA8-41F8-99CE-2D582B43788E}" type="presOf" srcId="{056D7D5F-C807-497B-BF92-8D325A8EE3F3}" destId="{562B9128-11F1-4FDA-B116-B5D3E91AABA2}"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7BFEA9F-7203-41F7-A649-2A8FBBBDF66A}" type="presOf" srcId="{D7570987-1B44-4822-9D46-4F97B1EC1F20}" destId="{B141EA56-C018-4FC5-8FAD-5C061E0E1EBE}" srcOrd="0" destOrd="0" presId="urn:microsoft.com/office/officeart/2005/8/layout/hierarchy4"/>
    <dgm:cxn modelId="{4EDC326F-D32B-4725-B83A-BCFA56474F1E}" type="presOf" srcId="{9C896058-192A-467E-AFA5-C9CD6CA225AC}" destId="{2D74ED2E-69FE-447C-B420-A7D1AB4BE1E6}" srcOrd="0" destOrd="0" presId="urn:microsoft.com/office/officeart/2005/8/layout/hierarchy4"/>
    <dgm:cxn modelId="{4E473A49-5EA7-4CE3-BC84-F624C61DB53C}" type="presOf" srcId="{9F978B36-50A9-4789-AF4F-12D2CE3297EC}" destId="{7826FE91-1475-4926-A9F9-FDA4A5E19E09}" srcOrd="0" destOrd="0" presId="urn:microsoft.com/office/officeart/2005/8/layout/hierarchy4"/>
    <dgm:cxn modelId="{0A9B8533-8DCF-422F-A747-984FB806CF35}" type="presOf" srcId="{C8AE389B-BA2C-4AB6-8E4D-9DBC9FD6733D}" destId="{4041DA89-DC6D-4CF1-9A5A-3D2C4576D46C}" srcOrd="0" destOrd="0" presId="urn:microsoft.com/office/officeart/2005/8/layout/hierarchy4"/>
    <dgm:cxn modelId="{711455C4-DA98-40F4-A907-3BEAED466CC5}" type="presParOf" srcId="{4041DA89-DC6D-4CF1-9A5A-3D2C4576D46C}" destId="{58441A2E-843E-4ED4-ABB1-7152B16C3548}" srcOrd="0" destOrd="0" presId="urn:microsoft.com/office/officeart/2005/8/layout/hierarchy4"/>
    <dgm:cxn modelId="{C7A70353-65F9-4489-B403-0DA7F6C8A9D3}" type="presParOf" srcId="{58441A2E-843E-4ED4-ABB1-7152B16C3548}" destId="{D960B4FA-BDEC-44AA-9FBB-A309F7A8D631}" srcOrd="0" destOrd="0" presId="urn:microsoft.com/office/officeart/2005/8/layout/hierarchy4"/>
    <dgm:cxn modelId="{0E268B9D-E9F4-49ED-82F4-042F460560BA}" type="presParOf" srcId="{58441A2E-843E-4ED4-ABB1-7152B16C3548}" destId="{7B529DA0-D8A1-4301-91DF-8F6BA7520ED3}" srcOrd="1" destOrd="0" presId="urn:microsoft.com/office/officeart/2005/8/layout/hierarchy4"/>
    <dgm:cxn modelId="{37B93DF0-C846-4722-A55C-5198146DE0B2}" type="presParOf" srcId="{58441A2E-843E-4ED4-ABB1-7152B16C3548}" destId="{D9AB2733-0438-4F78-B5C1-9B3CDD8E0D59}" srcOrd="2" destOrd="0" presId="urn:microsoft.com/office/officeart/2005/8/layout/hierarchy4"/>
    <dgm:cxn modelId="{D2B226FA-4477-4558-AB63-8DC8DDA00BBC}" type="presParOf" srcId="{D9AB2733-0438-4F78-B5C1-9B3CDD8E0D59}" destId="{B3F73952-7BA2-4064-BCA1-0D0826711C64}" srcOrd="0" destOrd="0" presId="urn:microsoft.com/office/officeart/2005/8/layout/hierarchy4"/>
    <dgm:cxn modelId="{AD6F44DF-0AAC-47B9-8703-712F3CF73C44}" type="presParOf" srcId="{B3F73952-7BA2-4064-BCA1-0D0826711C64}" destId="{577114E9-6F00-4743-A7EC-F75A87358EE9}" srcOrd="0" destOrd="0" presId="urn:microsoft.com/office/officeart/2005/8/layout/hierarchy4"/>
    <dgm:cxn modelId="{DDDD9A80-1989-4724-9E3D-E11A0EDC5562}" type="presParOf" srcId="{B3F73952-7BA2-4064-BCA1-0D0826711C64}" destId="{4198DC07-8512-49FD-8448-5571410E2227}" srcOrd="1" destOrd="0" presId="urn:microsoft.com/office/officeart/2005/8/layout/hierarchy4"/>
    <dgm:cxn modelId="{7E16A9DD-9E02-4635-A8BC-7191BD8B39B1}" type="presParOf" srcId="{D9AB2733-0438-4F78-B5C1-9B3CDD8E0D59}" destId="{C3CEDB45-4458-4FC6-8BCB-B9C2238174FB}" srcOrd="1" destOrd="0" presId="urn:microsoft.com/office/officeart/2005/8/layout/hierarchy4"/>
    <dgm:cxn modelId="{36BF0CAA-4C37-4F3B-A7DF-F519E6784F40}" type="presParOf" srcId="{D9AB2733-0438-4F78-B5C1-9B3CDD8E0D59}" destId="{CEB90A9B-CF81-4DA0-8617-F4E9346B44DB}" srcOrd="2" destOrd="0" presId="urn:microsoft.com/office/officeart/2005/8/layout/hierarchy4"/>
    <dgm:cxn modelId="{4C25A415-0232-46AA-BF2F-BCBC42DF0BAB}" type="presParOf" srcId="{CEB90A9B-CF81-4DA0-8617-F4E9346B44DB}" destId="{50243EFA-2D63-42B5-BFC0-01C3B6192E33}" srcOrd="0" destOrd="0" presId="urn:microsoft.com/office/officeart/2005/8/layout/hierarchy4"/>
    <dgm:cxn modelId="{D7972AF7-2388-4FD8-A089-6BE10CA7B465}" type="presParOf" srcId="{CEB90A9B-CF81-4DA0-8617-F4E9346B44DB}" destId="{1A5510A7-B84B-4493-BB9C-1F1487FFE8EC}" srcOrd="1" destOrd="0" presId="urn:microsoft.com/office/officeart/2005/8/layout/hierarchy4"/>
    <dgm:cxn modelId="{DFF9A1ED-AC57-43A4-9D6E-0F7AF3387F3A}" type="presParOf" srcId="{D9AB2733-0438-4F78-B5C1-9B3CDD8E0D59}" destId="{E6FF17FA-3106-40F9-9123-DC0AFDB627E5}" srcOrd="3" destOrd="0" presId="urn:microsoft.com/office/officeart/2005/8/layout/hierarchy4"/>
    <dgm:cxn modelId="{F6AD8E1D-61D4-4344-9CD6-65FE53FB794C}" type="presParOf" srcId="{D9AB2733-0438-4F78-B5C1-9B3CDD8E0D59}" destId="{9A066132-3D3E-4B06-A2F6-7C967228B9C5}" srcOrd="4" destOrd="0" presId="urn:microsoft.com/office/officeart/2005/8/layout/hierarchy4"/>
    <dgm:cxn modelId="{B5384991-DFC6-4DD9-AD75-BE2935D40DF6}" type="presParOf" srcId="{9A066132-3D3E-4B06-A2F6-7C967228B9C5}" destId="{93C2F9FA-1671-4D54-BE9B-C8CAB3EB9ACC}" srcOrd="0" destOrd="0" presId="urn:microsoft.com/office/officeart/2005/8/layout/hierarchy4"/>
    <dgm:cxn modelId="{8C72F2A9-669D-4A2B-9F28-7C2243968A36}" type="presParOf" srcId="{9A066132-3D3E-4B06-A2F6-7C967228B9C5}" destId="{39A2E45F-500C-4F0E-BBF0-5EEE5FA83B8C}" srcOrd="1" destOrd="0" presId="urn:microsoft.com/office/officeart/2005/8/layout/hierarchy4"/>
    <dgm:cxn modelId="{2E1A4570-A225-4953-8B0C-426F66FA3E3A}" type="presParOf" srcId="{D9AB2733-0438-4F78-B5C1-9B3CDD8E0D59}" destId="{20F9BE2D-DEE1-4B95-889E-E389E544325C}" srcOrd="5" destOrd="0" presId="urn:microsoft.com/office/officeart/2005/8/layout/hierarchy4"/>
    <dgm:cxn modelId="{93DC326A-8789-4B00-AC42-B5EF0E109C88}" type="presParOf" srcId="{D9AB2733-0438-4F78-B5C1-9B3CDD8E0D59}" destId="{3202BFA9-4CE6-4F02-A572-50E34584309F}" srcOrd="6" destOrd="0" presId="urn:microsoft.com/office/officeart/2005/8/layout/hierarchy4"/>
    <dgm:cxn modelId="{F65385B2-354E-4835-BA81-124EAEFB642B}" type="presParOf" srcId="{3202BFA9-4CE6-4F02-A572-50E34584309F}" destId="{E4BB96ED-D27D-4536-AF66-F735CD4F3E67}" srcOrd="0" destOrd="0" presId="urn:microsoft.com/office/officeart/2005/8/layout/hierarchy4"/>
    <dgm:cxn modelId="{A260D828-24D9-4711-9339-D1994D2CFEFF}" type="presParOf" srcId="{3202BFA9-4CE6-4F02-A572-50E34584309F}" destId="{879C4120-B3DF-4ABE-A945-2B49ED317434}" srcOrd="1" destOrd="0" presId="urn:microsoft.com/office/officeart/2005/8/layout/hierarchy4"/>
    <dgm:cxn modelId="{3A39712A-5DE5-4869-97E5-CA0BBD904771}" type="presParOf" srcId="{D9AB2733-0438-4F78-B5C1-9B3CDD8E0D59}" destId="{F9F81F29-01B9-4621-A1F5-07D2A5735349}" srcOrd="7" destOrd="0" presId="urn:microsoft.com/office/officeart/2005/8/layout/hierarchy4"/>
    <dgm:cxn modelId="{7FB16B0A-5E54-4BD6-A1F3-82C4D81C3797}" type="presParOf" srcId="{D9AB2733-0438-4F78-B5C1-9B3CDD8E0D59}" destId="{7E0CEEB8-8419-4E76-9D21-C305FF07AF0E}" srcOrd="8" destOrd="0" presId="urn:microsoft.com/office/officeart/2005/8/layout/hierarchy4"/>
    <dgm:cxn modelId="{41A02A21-B1F3-48B9-9B18-F51D493A9523}" type="presParOf" srcId="{7E0CEEB8-8419-4E76-9D21-C305FF07AF0E}" destId="{B141EA56-C018-4FC5-8FAD-5C061E0E1EBE}" srcOrd="0" destOrd="0" presId="urn:microsoft.com/office/officeart/2005/8/layout/hierarchy4"/>
    <dgm:cxn modelId="{DA8811B1-064B-4C6D-A69E-73512DB45964}" type="presParOf" srcId="{7E0CEEB8-8419-4E76-9D21-C305FF07AF0E}" destId="{9C7F6360-9FBA-4661-BD98-6D14424AA213}" srcOrd="1" destOrd="0" presId="urn:microsoft.com/office/officeart/2005/8/layout/hierarchy4"/>
    <dgm:cxn modelId="{BD77221F-9E65-42D9-8E1D-C83CE19AABB0}" type="presParOf" srcId="{D9AB2733-0438-4F78-B5C1-9B3CDD8E0D59}" destId="{ED16830C-4644-4E11-9062-32E27835F8A3}" srcOrd="9" destOrd="0" presId="urn:microsoft.com/office/officeart/2005/8/layout/hierarchy4"/>
    <dgm:cxn modelId="{6BC34472-1205-49AF-B6FE-036914B3FBE5}" type="presParOf" srcId="{D9AB2733-0438-4F78-B5C1-9B3CDD8E0D59}" destId="{ADD51682-56CB-4AA2-8CDF-E5AFF759ABDB}" srcOrd="10" destOrd="0" presId="urn:microsoft.com/office/officeart/2005/8/layout/hierarchy4"/>
    <dgm:cxn modelId="{353CA2E9-ED30-4B00-B185-3B05814C8F63}" type="presParOf" srcId="{ADD51682-56CB-4AA2-8CDF-E5AFF759ABDB}" destId="{562B9128-11F1-4FDA-B116-B5D3E91AABA2}" srcOrd="0" destOrd="0" presId="urn:microsoft.com/office/officeart/2005/8/layout/hierarchy4"/>
    <dgm:cxn modelId="{3AA00AD1-B63D-40DB-89D5-09DD2AD9EF9B}" type="presParOf" srcId="{ADD51682-56CB-4AA2-8CDF-E5AFF759ABDB}" destId="{E458D73D-CC93-4740-B19A-2A4FB2D97C3E}" srcOrd="1" destOrd="0" presId="urn:microsoft.com/office/officeart/2005/8/layout/hierarchy4"/>
    <dgm:cxn modelId="{0868B9EB-250C-4A5F-9FCB-A8E837DFC8CD}" type="presParOf" srcId="{D9AB2733-0438-4F78-B5C1-9B3CDD8E0D59}" destId="{C896A789-8573-4BEA-B729-421553A86383}" srcOrd="11" destOrd="0" presId="urn:microsoft.com/office/officeart/2005/8/layout/hierarchy4"/>
    <dgm:cxn modelId="{2816E946-19DE-46DB-8F25-08C3D4E4C6DA}" type="presParOf" srcId="{D9AB2733-0438-4F78-B5C1-9B3CDD8E0D59}" destId="{53CDEBF0-53DA-4ADD-AA15-B398223390C4}" srcOrd="12" destOrd="0" presId="urn:microsoft.com/office/officeart/2005/8/layout/hierarchy4"/>
    <dgm:cxn modelId="{5D2FE200-A647-481E-B586-877895EB6C58}" type="presParOf" srcId="{53CDEBF0-53DA-4ADD-AA15-B398223390C4}" destId="{2D74ED2E-69FE-447C-B420-A7D1AB4BE1E6}" srcOrd="0" destOrd="0" presId="urn:microsoft.com/office/officeart/2005/8/layout/hierarchy4"/>
    <dgm:cxn modelId="{15548C62-DE50-4B09-ADDD-AFF15DCF5397}" type="presParOf" srcId="{53CDEBF0-53DA-4ADD-AA15-B398223390C4}" destId="{9F94B6DC-58EB-43F0-BC56-2913BA30A28D}" srcOrd="1" destOrd="0" presId="urn:microsoft.com/office/officeart/2005/8/layout/hierarchy4"/>
    <dgm:cxn modelId="{FADA9C79-93F0-4143-86A3-88A848A3CDA3}" type="presParOf" srcId="{D9AB2733-0438-4F78-B5C1-9B3CDD8E0D59}" destId="{18F9189E-56FA-4DE5-B240-D80B217FCA09}" srcOrd="13" destOrd="0" presId="urn:microsoft.com/office/officeart/2005/8/layout/hierarchy4"/>
    <dgm:cxn modelId="{CC4EC173-2A37-42ED-8F36-18ACE9D56153}" type="presParOf" srcId="{D9AB2733-0438-4F78-B5C1-9B3CDD8E0D59}" destId="{B748ED3F-D5FE-41EE-A18F-DF5A23891FCD}" srcOrd="14" destOrd="0" presId="urn:microsoft.com/office/officeart/2005/8/layout/hierarchy4"/>
    <dgm:cxn modelId="{913E06A1-4BF0-4860-B425-6117A8E5F42A}" type="presParOf" srcId="{B748ED3F-D5FE-41EE-A18F-DF5A23891FCD}" destId="{7826FE91-1475-4926-A9F9-FDA4A5E19E09}" srcOrd="0" destOrd="0" presId="urn:microsoft.com/office/officeart/2005/8/layout/hierarchy4"/>
    <dgm:cxn modelId="{15374EC1-FAAB-459C-85C4-34937732F4EB}"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3904" y="685"/>
          <a:ext cx="8369896" cy="67505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Controles</a:t>
          </a:r>
          <a:r>
            <a:rPr lang="en-US" sz="2900" kern="1200" dirty="0" smtClean="0"/>
            <a:t> de Layout </a:t>
          </a:r>
          <a:r>
            <a:rPr lang="en-US" sz="2900" kern="1200" dirty="0" err="1" smtClean="0"/>
            <a:t>en</a:t>
          </a:r>
          <a:r>
            <a:rPr lang="en-US" sz="2900" kern="1200" dirty="0" smtClean="0"/>
            <a:t> Windows XAML</a:t>
          </a:r>
          <a:endParaRPr lang="en-US" sz="2900" kern="1200" dirty="0"/>
        </a:p>
      </dsp:txBody>
      <dsp:txXfrm>
        <a:off x="23676" y="20457"/>
        <a:ext cx="8330352" cy="635507"/>
      </dsp:txXfrm>
    </dsp:sp>
    <dsp:sp modelId="{577114E9-6F00-4743-A7EC-F75A87358EE9}">
      <dsp:nvSpPr>
        <dsp:cNvPr id="0" name=""/>
        <dsp:cNvSpPr/>
      </dsp:nvSpPr>
      <dsp:spPr>
        <a:xfrm>
          <a:off x="3904"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Grid</a:t>
          </a:r>
          <a:endParaRPr lang="en-US" sz="1600" kern="1200" dirty="0"/>
        </a:p>
      </dsp:txBody>
      <dsp:txXfrm>
        <a:off x="23676" y="899159"/>
        <a:ext cx="935059" cy="635507"/>
      </dsp:txXfrm>
    </dsp:sp>
    <dsp:sp modelId="{50243EFA-2D63-42B5-BFC0-01C3B6192E33}">
      <dsp:nvSpPr>
        <dsp:cNvPr id="0" name=""/>
        <dsp:cNvSpPr/>
      </dsp:nvSpPr>
      <dsp:spPr>
        <a:xfrm>
          <a:off x="106037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Stack Panel</a:t>
          </a:r>
          <a:endParaRPr lang="en-US" sz="1600" kern="1200" dirty="0"/>
        </a:p>
      </dsp:txBody>
      <dsp:txXfrm>
        <a:off x="1080147" y="899159"/>
        <a:ext cx="935059" cy="635507"/>
      </dsp:txXfrm>
    </dsp:sp>
    <dsp:sp modelId="{93C2F9FA-1671-4D54-BE9B-C8CAB3EB9ACC}">
      <dsp:nvSpPr>
        <dsp:cNvPr id="0" name=""/>
        <dsp:cNvSpPr/>
      </dsp:nvSpPr>
      <dsp:spPr>
        <a:xfrm>
          <a:off x="211684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Canvas</a:t>
          </a:r>
          <a:endParaRPr lang="en-US" sz="1600" kern="1200" dirty="0"/>
        </a:p>
      </dsp:txBody>
      <dsp:txXfrm>
        <a:off x="2136617" y="899159"/>
        <a:ext cx="935059" cy="635507"/>
      </dsp:txXfrm>
    </dsp:sp>
    <dsp:sp modelId="{E4BB96ED-D27D-4536-AF66-F735CD4F3E67}">
      <dsp:nvSpPr>
        <dsp:cNvPr id="0" name=""/>
        <dsp:cNvSpPr/>
      </dsp:nvSpPr>
      <dsp:spPr>
        <a:xfrm>
          <a:off x="317331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Scroll Viewer</a:t>
          </a:r>
          <a:endParaRPr lang="en-US" sz="1600" kern="1200" dirty="0"/>
        </a:p>
      </dsp:txBody>
      <dsp:txXfrm>
        <a:off x="3193087" y="899159"/>
        <a:ext cx="935059" cy="635507"/>
      </dsp:txXfrm>
    </dsp:sp>
    <dsp:sp modelId="{B141EA56-C018-4FC5-8FAD-5C061E0E1EBE}">
      <dsp:nvSpPr>
        <dsp:cNvPr id="0" name=""/>
        <dsp:cNvSpPr/>
      </dsp:nvSpPr>
      <dsp:spPr>
        <a:xfrm>
          <a:off x="422978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Border</a:t>
          </a:r>
          <a:endParaRPr lang="en-US" sz="1600" kern="1200" dirty="0"/>
        </a:p>
      </dsp:txBody>
      <dsp:txXfrm>
        <a:off x="4249558" y="899159"/>
        <a:ext cx="935059" cy="635507"/>
      </dsp:txXfrm>
    </dsp:sp>
    <dsp:sp modelId="{562B9128-11F1-4FDA-B116-B5D3E91AABA2}">
      <dsp:nvSpPr>
        <dsp:cNvPr id="0" name=""/>
        <dsp:cNvSpPr/>
      </dsp:nvSpPr>
      <dsp:spPr>
        <a:xfrm>
          <a:off x="528625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 Box</a:t>
          </a:r>
          <a:endParaRPr lang="en-US" sz="1600" kern="1200" dirty="0"/>
        </a:p>
      </dsp:txBody>
      <dsp:txXfrm>
        <a:off x="5306028" y="899159"/>
        <a:ext cx="935059" cy="635507"/>
      </dsp:txXfrm>
    </dsp:sp>
    <dsp:sp modelId="{2D74ED2E-69FE-447C-B420-A7D1AB4BE1E6}">
      <dsp:nvSpPr>
        <dsp:cNvPr id="0" name=""/>
        <dsp:cNvSpPr/>
      </dsp:nvSpPr>
      <dsp:spPr>
        <a:xfrm>
          <a:off x="6342727"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Wrap Grid</a:t>
          </a:r>
          <a:endParaRPr lang="en-US" sz="1600" kern="1200" dirty="0"/>
        </a:p>
      </dsp:txBody>
      <dsp:txXfrm>
        <a:off x="6362499" y="899159"/>
        <a:ext cx="935059" cy="635507"/>
      </dsp:txXfrm>
    </dsp:sp>
    <dsp:sp modelId="{7826FE91-1475-4926-A9F9-FDA4A5E19E09}">
      <dsp:nvSpPr>
        <dsp:cNvPr id="0" name=""/>
        <dsp:cNvSpPr/>
      </dsp:nvSpPr>
      <dsp:spPr>
        <a:xfrm>
          <a:off x="7399197" y="879387"/>
          <a:ext cx="974603" cy="675051"/>
        </a:xfrm>
        <a:prstGeom prst="snipRoundRect">
          <a:avLst/>
        </a:prstGeom>
        <a:solidFill>
          <a:schemeClr val="accent3"/>
        </a:soli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mj-lt"/>
            </a:rPr>
            <a:t>Relative Panel</a:t>
          </a:r>
          <a:endParaRPr lang="en-US" sz="1600" b="1" kern="1200" dirty="0">
            <a:latin typeface="+mj-lt"/>
          </a:endParaRPr>
        </a:p>
      </dsp:txBody>
      <dsp:txXfrm>
        <a:off x="7432150" y="912340"/>
        <a:ext cx="885395" cy="6420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‹Nr.›</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42</a:t>
            </a:fld>
            <a:endParaRPr lang="en-US"/>
          </a:p>
        </p:txBody>
      </p:sp>
    </p:spTree>
    <p:extLst>
      <p:ext uri="{BB962C8B-B14F-4D97-AF65-F5344CB8AC3E}">
        <p14:creationId xmlns:p14="http://schemas.microsoft.com/office/powerpoint/2010/main" val="410718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18578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7/12/15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050424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7/12/15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906387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58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623515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9809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7/12/15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805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74</a:t>
            </a:fld>
            <a:endParaRPr lang="en-GB"/>
          </a:p>
        </p:txBody>
      </p:sp>
    </p:spTree>
    <p:extLst>
      <p:ext uri="{BB962C8B-B14F-4D97-AF65-F5344CB8AC3E}">
        <p14:creationId xmlns:p14="http://schemas.microsoft.com/office/powerpoint/2010/main" val="429219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75</a:t>
            </a:fld>
            <a:endParaRPr lang="en-GB"/>
          </a:p>
        </p:txBody>
      </p:sp>
    </p:spTree>
    <p:extLst>
      <p:ext uri="{BB962C8B-B14F-4D97-AF65-F5344CB8AC3E}">
        <p14:creationId xmlns:p14="http://schemas.microsoft.com/office/powerpoint/2010/main" val="25567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4</a:t>
            </a:fld>
            <a:endParaRPr lang="en-US"/>
          </a:p>
        </p:txBody>
      </p:sp>
    </p:spTree>
    <p:extLst>
      <p:ext uri="{BB962C8B-B14F-4D97-AF65-F5344CB8AC3E}">
        <p14:creationId xmlns:p14="http://schemas.microsoft.com/office/powerpoint/2010/main" val="1589190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76</a:t>
            </a:fld>
            <a:endParaRPr lang="en-GB"/>
          </a:p>
        </p:txBody>
      </p:sp>
    </p:spTree>
    <p:extLst>
      <p:ext uri="{BB962C8B-B14F-4D97-AF65-F5344CB8AC3E}">
        <p14:creationId xmlns:p14="http://schemas.microsoft.com/office/powerpoint/2010/main" val="4124915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77</a:t>
            </a:fld>
            <a:endParaRPr lang="en-GB"/>
          </a:p>
        </p:txBody>
      </p:sp>
    </p:spTree>
    <p:extLst>
      <p:ext uri="{BB962C8B-B14F-4D97-AF65-F5344CB8AC3E}">
        <p14:creationId xmlns:p14="http://schemas.microsoft.com/office/powerpoint/2010/main" val="162120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347359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114803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8</a:t>
            </a:fld>
            <a:endParaRPr lang="en-US"/>
          </a:p>
        </p:txBody>
      </p:sp>
    </p:spTree>
    <p:extLst>
      <p:ext uri="{BB962C8B-B14F-4D97-AF65-F5344CB8AC3E}">
        <p14:creationId xmlns:p14="http://schemas.microsoft.com/office/powerpoint/2010/main" val="4220256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7/12/15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6760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7/12/15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008113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23</a:t>
            </a:fld>
            <a:endParaRPr lang="en-US"/>
          </a:p>
        </p:txBody>
      </p:sp>
    </p:spTree>
    <p:extLst>
      <p:ext uri="{BB962C8B-B14F-4D97-AF65-F5344CB8AC3E}">
        <p14:creationId xmlns:p14="http://schemas.microsoft.com/office/powerpoint/2010/main" val="11048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41</a:t>
            </a:fld>
            <a:endParaRPr lang="en-US"/>
          </a:p>
        </p:txBody>
      </p:sp>
    </p:spTree>
    <p:extLst>
      <p:ext uri="{BB962C8B-B14F-4D97-AF65-F5344CB8AC3E}">
        <p14:creationId xmlns:p14="http://schemas.microsoft.com/office/powerpoint/2010/main" val="205509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lgn="l">
              <a:defRPr lang="en-US" b="1" cap="none" spc="0" dirty="0">
                <a:ln>
                  <a:noFill/>
                </a:ln>
                <a:solidFill>
                  <a:schemeClr val="tx1"/>
                </a:solidFill>
                <a:effectLst/>
                <a:latin typeface="Exo"/>
              </a:defRPr>
            </a:lvl1pPr>
          </a:lstStyle>
          <a:p>
            <a:pPr lvl="0"/>
            <a:r>
              <a:rPr lang="en-US" dirty="0" smtClean="0"/>
              <a:t>Click to edit title</a:t>
            </a:r>
            <a:endParaRPr lang="en-US" dirty="0"/>
          </a:p>
        </p:txBody>
      </p:sp>
    </p:spTree>
    <p:extLst>
      <p:ext uri="{BB962C8B-B14F-4D97-AF65-F5344CB8AC3E}">
        <p14:creationId xmlns:p14="http://schemas.microsoft.com/office/powerpoint/2010/main" val="7701292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458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192881" y="903685"/>
            <a:ext cx="8951119" cy="423981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1572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70685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399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6527514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252797"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17279044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571999"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418321136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8371216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679211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20" name="Title 1"/>
          <p:cNvSpPr>
            <a:spLocks noGrp="1"/>
          </p:cNvSpPr>
          <p:nvPr>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4" name="TextBox 3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46" name="TextBox 45"/>
          <p:cNvSpPr txBox="1"/>
          <p:nvPr userDrawn="1"/>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Tree>
    <p:extLst>
      <p:ext uri="{BB962C8B-B14F-4D97-AF65-F5344CB8AC3E}">
        <p14:creationId xmlns:p14="http://schemas.microsoft.com/office/powerpoint/2010/main" val="2963953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9979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3902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654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2"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739760"/>
            <a:ext cx="8740775" cy="184666"/>
          </a:xfrm>
          <a:prstGeom prst="rect">
            <a:avLst/>
          </a:prstGeo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052542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201930" y="154116"/>
            <a:ext cx="8740142" cy="736600"/>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702136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ONE SDK TO RULE THEM ALL</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4" r:id="rId27"/>
    <p:sldLayoutId id="2147483705" r:id="rId28"/>
    <p:sldLayoutId id="2147483706" r:id="rId29"/>
    <p:sldLayoutId id="2147483707" r:id="rId30"/>
    <p:sldLayoutId id="2147483709" r:id="rId31"/>
    <p:sldLayoutId id="2147483710" r:id="rId32"/>
    <p:sldLayoutId id="2147483711" r:id="rId33"/>
    <p:sldLayoutId id="2147483712" r:id="rId34"/>
    <p:sldLayoutId id="2147483713" r:id="rId35"/>
    <p:sldLayoutId id="2147483718" r:id="rId36"/>
    <p:sldLayoutId id="2147483714" r:id="rId37"/>
    <p:sldLayoutId id="2147483715" r:id="rId38"/>
    <p:sldLayoutId id="2147483716" r:id="rId39"/>
    <p:sldLayoutId id="2147483717" r:id="rId40"/>
    <p:sldLayoutId id="2147483719" r:id="rId4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png"/><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hyperlink" Target="http://geeks.ms/blogs/jsuarez"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0.png"/><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jpe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27.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png"/><Relationship Id="rId1" Type="http://schemas.openxmlformats.org/officeDocument/2006/relationships/slideLayout" Target="../slideLayouts/slideLayout27.xml"/><Relationship Id="rId2"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jpe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60.xml.rels><?xml version="1.0" encoding="UTF-8" standalone="yes"?>
<Relationships xmlns="http://schemas.openxmlformats.org/package/2006/relationships"><Relationship Id="rId11" Type="http://schemas.microsoft.com/office/2007/relationships/hdphoto" Target="../media/hdphoto5.wdp"/><Relationship Id="rId12" Type="http://schemas.openxmlformats.org/officeDocument/2006/relationships/image" Target="../media/image84.jpg"/><Relationship Id="rId13" Type="http://schemas.openxmlformats.org/officeDocument/2006/relationships/image" Target="../media/image85.png"/><Relationship Id="rId14" Type="http://schemas.microsoft.com/office/2007/relationships/hdphoto" Target="../media/hdphoto6.wdp"/><Relationship Id="rId15" Type="http://schemas.openxmlformats.org/officeDocument/2006/relationships/image" Target="../media/image86.jpeg"/><Relationship Id="rId16" Type="http://schemas.openxmlformats.org/officeDocument/2006/relationships/image" Target="../media/image87.jpeg"/><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79.jpg"/><Relationship Id="rId4" Type="http://schemas.openxmlformats.org/officeDocument/2006/relationships/image" Target="../media/image80.png"/><Relationship Id="rId5" Type="http://schemas.microsoft.com/office/2007/relationships/hdphoto" Target="../media/hdphoto2.wdp"/><Relationship Id="rId6" Type="http://schemas.openxmlformats.org/officeDocument/2006/relationships/image" Target="../media/image81.png"/><Relationship Id="rId7" Type="http://schemas.microsoft.com/office/2007/relationships/hdphoto" Target="../media/hdphoto3.wdp"/><Relationship Id="rId8" Type="http://schemas.openxmlformats.org/officeDocument/2006/relationships/image" Target="../media/image82.png"/><Relationship Id="rId9" Type="http://schemas.microsoft.com/office/2007/relationships/hdphoto" Target="../media/hdphoto4.wdp"/><Relationship Id="rId10"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hyperlink" Target="https://msdn.microsoft.com/en-us/library/windows/hardware/hh162945.aspx" TargetMode="External"/><Relationship Id="rId5" Type="http://schemas.openxmlformats.org/officeDocument/2006/relationships/hyperlink" Target="http://blogs.msdn.com/b/vancem/archive/2012/07/09/logging-your-own-etw-events-in-c-system-diagnostics-tracing-eventsource.aspx" TargetMode="External"/><Relationship Id="rId1" Type="http://schemas.openxmlformats.org/officeDocument/2006/relationships/slideLayout" Target="../slideLayouts/slideLayout28.xml"/><Relationship Id="rId2"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image" Target="../media/image42.png"/><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17.png"/><Relationship Id="rId27" Type="http://schemas.openxmlformats.org/officeDocument/2006/relationships/image" Target="../media/image18.png"/><Relationship Id="rId28" Type="http://schemas.openxmlformats.org/officeDocument/2006/relationships/image" Target="../media/image19.jpeg"/><Relationship Id="rId29" Type="http://schemas.openxmlformats.org/officeDocument/2006/relationships/image" Target="../media/image20.png"/><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30" Type="http://schemas.openxmlformats.org/officeDocument/2006/relationships/image" Target="../media/image22.png"/><Relationship Id="rId31" Type="http://schemas.openxmlformats.org/officeDocument/2006/relationships/image" Target="../media/image21.png"/><Relationship Id="rId32" Type="http://schemas.openxmlformats.org/officeDocument/2006/relationships/image" Target="../media/image10.png"/><Relationship Id="rId9"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33" Type="http://schemas.openxmlformats.org/officeDocument/2006/relationships/image" Target="../media/image11.png"/><Relationship Id="rId34" Type="http://schemas.openxmlformats.org/officeDocument/2006/relationships/image" Target="../media/image12.png"/><Relationship Id="rId35" Type="http://schemas.openxmlformats.org/officeDocument/2006/relationships/image" Target="../media/image13.png"/><Relationship Id="rId36" Type="http://schemas.openxmlformats.org/officeDocument/2006/relationships/image" Target="../media/image14.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37" Type="http://schemas.openxmlformats.org/officeDocument/2006/relationships/image" Target="../media/image15.png"/><Relationship Id="rId38"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hyperlink" Target="http://geeks.ms/blogs/jsuarez"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4.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206" y="5894"/>
            <a:ext cx="9141583"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ONE SDK TO RULE THEM ALL</a:t>
            </a:r>
            <a:endParaRPr lang="en-US" sz="3600" dirty="0">
              <a:solidFill>
                <a:schemeClr val="bg1"/>
              </a:solidFill>
            </a:endParaRPr>
          </a:p>
        </p:txBody>
      </p:sp>
      <p:sp>
        <p:nvSpPr>
          <p:cNvPr id="6" name="Title 19"/>
          <p:cNvSpPr txBox="1">
            <a:spLocks/>
          </p:cNvSpPr>
          <p:nvPr/>
        </p:nvSpPr>
        <p:spPr>
          <a:xfrm>
            <a:off x="152400" y="2148588"/>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APP </a:t>
            </a:r>
            <a:r>
              <a:rPr lang="en-US" sz="4000" dirty="0" smtClean="0">
                <a:solidFill>
                  <a:schemeClr val="accent2"/>
                </a:solidFill>
              </a:rPr>
              <a:t>WINDOWS</a:t>
            </a:r>
            <a:endParaRPr lang="en-US" sz="4000" dirty="0">
              <a:solidFill>
                <a:schemeClr val="accent2"/>
              </a:solidFill>
            </a:endParaRPr>
          </a:p>
        </p:txBody>
      </p:sp>
      <p:sp>
        <p:nvSpPr>
          <p:cNvPr id="3" name="Text Placeholder 2"/>
          <p:cNvSpPr>
            <a:spLocks noGrp="1"/>
          </p:cNvSpPr>
          <p:nvPr>
            <p:ph type="body" sz="quarter" idx="10"/>
          </p:nvPr>
        </p:nvSpPr>
        <p:spPr/>
        <p:txBody>
          <a:bodyPr/>
          <a:lstStyle/>
          <a:p>
            <a:r>
              <a:rPr lang="en-US" dirty="0" smtClean="0"/>
              <a:t>Un </a:t>
            </a:r>
            <a:r>
              <a:rPr lang="en-US" dirty="0" err="1" smtClean="0"/>
              <a:t>mismo</a:t>
            </a:r>
            <a:r>
              <a:rPr lang="en-US" dirty="0" smtClean="0"/>
              <a:t> </a:t>
            </a:r>
            <a:r>
              <a:rPr lang="en-US" dirty="0" err="1" smtClean="0"/>
              <a:t>binario</a:t>
            </a:r>
            <a:r>
              <a:rPr lang="en-US" dirty="0" smtClean="0"/>
              <a:t> </a:t>
            </a:r>
          </a:p>
          <a:p>
            <a:pPr lvl="1"/>
            <a:r>
              <a:rPr lang="en-US" dirty="0" err="1" smtClean="0"/>
              <a:t>Corre</a:t>
            </a:r>
            <a:r>
              <a:rPr lang="en-US" dirty="0" smtClean="0"/>
              <a:t> </a:t>
            </a:r>
            <a:r>
              <a:rPr lang="en-US" dirty="0" err="1" smtClean="0"/>
              <a:t>en</a:t>
            </a:r>
            <a:r>
              <a:rPr lang="en-US" dirty="0" smtClean="0"/>
              <a:t> </a:t>
            </a:r>
            <a:r>
              <a:rPr lang="en-US" dirty="0" err="1" smtClean="0"/>
              <a:t>cualquier</a:t>
            </a:r>
            <a:r>
              <a:rPr lang="en-US" dirty="0" smtClean="0"/>
              <a:t> </a:t>
            </a:r>
            <a:r>
              <a:rPr lang="en-US" dirty="0" err="1" smtClean="0"/>
              <a:t>dispositivo</a:t>
            </a:r>
            <a:endParaRPr lang="en-US" dirty="0" smtClean="0"/>
          </a:p>
          <a:p>
            <a:pPr lvl="1"/>
            <a:r>
              <a:rPr lang="en-US" dirty="0" err="1" smtClean="0"/>
              <a:t>Ajustable</a:t>
            </a:r>
            <a:r>
              <a:rPr lang="en-US" dirty="0" smtClean="0"/>
              <a:t>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smtClean="0"/>
          </a:p>
        </p:txBody>
      </p:sp>
      <p:grpSp>
        <p:nvGrpSpPr>
          <p:cNvPr id="16" name="Group 15"/>
          <p:cNvGrpSpPr/>
          <p:nvPr/>
        </p:nvGrpSpPr>
        <p:grpSpPr>
          <a:xfrm>
            <a:off x="5260694" y="1987952"/>
            <a:ext cx="3434172" cy="2652141"/>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err="1"/>
                  <a:t>Dispositivo</a:t>
                </a:r>
                <a:endParaRPr lang="en-US" sz="15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err="1"/>
                  <a:t>Dispositivo</a:t>
                </a:r>
                <a:endParaRPr lang="en-US" sz="15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err="1" smtClean="0"/>
                  <a:t>Dispositivo</a:t>
                </a:r>
                <a:endParaRPr lang="en-US" sz="15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Core </a:t>
                </a:r>
                <a:r>
                  <a:rPr lang="en-US" sz="1500" dirty="0"/>
                  <a:t>Windows </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App </a:t>
              </a:r>
              <a:r>
                <a:rPr lang="en-US" sz="1500" dirty="0"/>
                <a:t>Windows </a:t>
              </a:r>
            </a:p>
          </p:txBody>
        </p:sp>
      </p:grpSp>
      <p:sp>
        <p:nvSpPr>
          <p:cNvPr id="17" name="Chevron 16"/>
          <p:cNvSpPr/>
          <p:nvPr/>
        </p:nvSpPr>
        <p:spPr>
          <a:xfrm>
            <a:off x="4572000" y="1987953"/>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18" name="Picture 17"/>
          <p:cNvPicPr>
            <a:picLocks noChangeAspect="1"/>
          </p:cNvPicPr>
          <p:nvPr/>
        </p:nvPicPr>
        <p:blipFill>
          <a:blip r:embed="rId2"/>
          <a:stretch>
            <a:fillRect/>
          </a:stretch>
        </p:blipFill>
        <p:spPr>
          <a:xfrm>
            <a:off x="456546" y="2768825"/>
            <a:ext cx="4540484" cy="314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9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Hel10 World!</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478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5"/>
            <a:ext cx="8727759" cy="1938992"/>
          </a:xfrm>
        </p:spPr>
        <p:txBody>
          <a:bodyPr/>
          <a:lstStyle/>
          <a:p>
            <a:r>
              <a:rPr lang="en-US" dirty="0" smtClean="0"/>
              <a:t>Las Apps NO se </a:t>
            </a:r>
            <a:r>
              <a:rPr lang="en-US" dirty="0" err="1" smtClean="0"/>
              <a:t>destinan</a:t>
            </a:r>
            <a:r>
              <a:rPr lang="en-US" dirty="0" smtClean="0"/>
              <a:t> a Windows 10, </a:t>
            </a:r>
            <a:r>
              <a:rPr lang="en-US" dirty="0" err="1" smtClean="0"/>
              <a:t>las</a:t>
            </a:r>
            <a:r>
              <a:rPr lang="en-US" dirty="0" smtClean="0"/>
              <a:t> Apps se </a:t>
            </a:r>
            <a:r>
              <a:rPr lang="en-US" dirty="0" err="1" smtClean="0"/>
              <a:t>destinan</a:t>
            </a:r>
            <a:r>
              <a:rPr lang="en-US" dirty="0" smtClean="0"/>
              <a:t> a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206573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accent2"/>
                </a:solidFill>
                <a:latin typeface="Exo"/>
              </a:rPr>
              <a:t>EXTENSIONES</a:t>
            </a:r>
            <a:r>
              <a:rPr lang="en-US" dirty="0" smtClean="0">
                <a:solidFill>
                  <a:schemeClr val="tx1"/>
                </a:solidFill>
                <a:latin typeface="Exo"/>
              </a:rPr>
              <a:t> DE PLATAFORMA</a:t>
            </a:r>
            <a:endParaRPr lang="en-US" dirty="0">
              <a:solidFill>
                <a:schemeClr val="tx1"/>
              </a:solidFill>
              <a:latin typeface="Exo"/>
            </a:endParaRPr>
          </a:p>
        </p:txBody>
      </p:sp>
      <p:sp>
        <p:nvSpPr>
          <p:cNvPr id="3" name="Text Placeholder 2"/>
          <p:cNvSpPr>
            <a:spLocks noGrp="1"/>
          </p:cNvSpPr>
          <p:nvPr>
            <p:ph type="body" sz="quarter" idx="10"/>
          </p:nvPr>
        </p:nvSpPr>
        <p:spPr/>
        <p:txBody>
          <a:bodyPr/>
          <a:lstStyle/>
          <a:p>
            <a:r>
              <a:rPr lang="en-US" dirty="0" smtClean="0"/>
              <a:t>APIs </a:t>
            </a:r>
            <a:r>
              <a:rPr lang="en-US" dirty="0" err="1" smtClean="0"/>
              <a:t>específicas</a:t>
            </a:r>
            <a:r>
              <a:rPr lang="en-US" dirty="0" smtClean="0"/>
              <a:t> </a:t>
            </a:r>
            <a:r>
              <a:rPr lang="en-US" dirty="0" err="1" smtClean="0"/>
              <a:t>por</a:t>
            </a:r>
            <a:r>
              <a:rPr lang="en-US" dirty="0" smtClean="0"/>
              <a:t> </a:t>
            </a:r>
            <a:r>
              <a:rPr lang="en-US" dirty="0" err="1" smtClean="0"/>
              <a:t>familia</a:t>
            </a:r>
            <a:endParaRPr lang="en-GB" dirty="0"/>
          </a:p>
          <a:p>
            <a:pPr lvl="1"/>
            <a:r>
              <a:rPr lang="en-GB" dirty="0" err="1" smtClean="0"/>
              <a:t>Capacidades</a:t>
            </a:r>
            <a:r>
              <a:rPr lang="en-GB" dirty="0" smtClean="0"/>
              <a:t> </a:t>
            </a:r>
            <a:r>
              <a:rPr lang="en-GB" dirty="0" err="1" smtClean="0"/>
              <a:t>específicas</a:t>
            </a:r>
            <a:r>
              <a:rPr lang="en-GB" dirty="0" smtClean="0"/>
              <a:t> </a:t>
            </a:r>
            <a:r>
              <a:rPr lang="en-GB" dirty="0" err="1" smtClean="0"/>
              <a:t>por</a:t>
            </a:r>
            <a:r>
              <a:rPr lang="en-GB" dirty="0" smtClean="0"/>
              <a:t> </a:t>
            </a:r>
            <a:r>
              <a:rPr lang="en-GB" dirty="0" err="1" smtClean="0"/>
              <a:t>familia</a:t>
            </a:r>
            <a:endParaRPr lang="en-GB" dirty="0" smtClean="0"/>
          </a:p>
          <a:p>
            <a:pPr lvl="1"/>
            <a:r>
              <a:rPr lang="en-GB" dirty="0" smtClean="0"/>
              <a:t>Compatible entre </a:t>
            </a:r>
            <a:r>
              <a:rPr lang="en-GB" dirty="0" err="1" smtClean="0"/>
              <a:t>dispositivos</a:t>
            </a:r>
            <a:endParaRPr lang="en-GB" dirty="0" smtClean="0"/>
          </a:p>
        </p:txBody>
      </p:sp>
      <p:grpSp>
        <p:nvGrpSpPr>
          <p:cNvPr id="25" name="Group 24"/>
          <p:cNvGrpSpPr/>
          <p:nvPr/>
        </p:nvGrpSpPr>
        <p:grpSpPr>
          <a:xfrm>
            <a:off x="5260694" y="2673323"/>
            <a:ext cx="3434171" cy="196677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Device</a:t>
              </a:r>
              <a:endParaRPr lang="en-US" sz="15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Device</a:t>
              </a:r>
              <a:endParaRPr lang="en-US" sz="15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Device</a:t>
              </a:r>
              <a:endParaRPr lang="en-US" sz="15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26" name="Rectangle 25"/>
          <p:cNvSpPr/>
          <p:nvPr/>
        </p:nvSpPr>
        <p:spPr>
          <a:xfrm>
            <a:off x="5260694" y="1290316"/>
            <a:ext cx="3434172" cy="597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App</a:t>
            </a:r>
          </a:p>
        </p:txBody>
      </p:sp>
      <p:sp>
        <p:nvSpPr>
          <p:cNvPr id="32" name="Snip Diagonal Corner Rectangle 31"/>
          <p:cNvSpPr/>
          <p:nvPr/>
        </p:nvSpPr>
        <p:spPr>
          <a:xfrm>
            <a:off x="6435691"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extension</a:t>
            </a:r>
            <a:endParaRPr lang="en-US" sz="1500" dirty="0"/>
          </a:p>
        </p:txBody>
      </p:sp>
      <p:sp>
        <p:nvSpPr>
          <p:cNvPr id="33" name="Snip Diagonal Corner Rectangle 32"/>
          <p:cNvSpPr/>
          <p:nvPr/>
        </p:nvSpPr>
        <p:spPr>
          <a:xfrm>
            <a:off x="7610688" y="1975687"/>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extension</a:t>
            </a:r>
            <a:endParaRPr lang="en-US" sz="1500" dirty="0"/>
          </a:p>
        </p:txBody>
      </p:sp>
      <p:sp>
        <p:nvSpPr>
          <p:cNvPr id="34" name="Snip Diagonal Corner Rectangle 33"/>
          <p:cNvSpPr/>
          <p:nvPr/>
        </p:nvSpPr>
        <p:spPr>
          <a:xfrm>
            <a:off x="5260694"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extension</a:t>
            </a:r>
            <a:endParaRPr lang="en-US" sz="1500" dirty="0"/>
          </a:p>
        </p:txBody>
      </p:sp>
      <p:sp>
        <p:nvSpPr>
          <p:cNvPr id="35" name="Chevron 34"/>
          <p:cNvSpPr/>
          <p:nvPr/>
        </p:nvSpPr>
        <p:spPr>
          <a:xfrm>
            <a:off x="4572000" y="1975687"/>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36" name="Picture 35"/>
          <p:cNvPicPr>
            <a:picLocks noChangeAspect="1"/>
          </p:cNvPicPr>
          <p:nvPr/>
        </p:nvPicPr>
        <p:blipFill>
          <a:blip r:embed="rId2"/>
          <a:stretch>
            <a:fillRect/>
          </a:stretch>
        </p:blipFill>
        <p:spPr>
          <a:xfrm>
            <a:off x="451797" y="2673323"/>
            <a:ext cx="4549982" cy="314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GB" dirty="0" smtClean="0"/>
              <a:t>Las extensions no </a:t>
            </a:r>
            <a:r>
              <a:rPr lang="en-GB" dirty="0" err="1" smtClean="0"/>
              <a:t>afectan</a:t>
            </a:r>
            <a:r>
              <a:rPr lang="en-GB" dirty="0" smtClean="0"/>
              <a:t> a los binaries de </a:t>
            </a:r>
            <a:r>
              <a:rPr lang="en-GB" dirty="0" err="1" smtClean="0"/>
              <a:t>otras</a:t>
            </a:r>
            <a:r>
              <a:rPr lang="en-GB" dirty="0" smtClean="0"/>
              <a:t> </a:t>
            </a:r>
            <a:r>
              <a:rPr lang="en-GB" dirty="0" err="1" smtClean="0"/>
              <a:t>familias</a:t>
            </a:r>
            <a:r>
              <a:rPr lang="en-GB" dirty="0" smtClean="0"/>
              <a:t> de </a:t>
            </a:r>
            <a:r>
              <a:rPr lang="en-GB" dirty="0" err="1" smtClean="0"/>
              <a:t>dispositivos</a:t>
            </a:r>
            <a:endParaRPr lang="en-US" dirty="0"/>
          </a:p>
        </p:txBody>
      </p:sp>
    </p:spTree>
    <p:extLst>
      <p:ext uri="{BB962C8B-B14F-4D97-AF65-F5344CB8AC3E}">
        <p14:creationId xmlns:p14="http://schemas.microsoft.com/office/powerpoint/2010/main" val="211538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sz="3600" b="1" dirty="0" smtClean="0">
                <a:solidFill>
                  <a:schemeClr val="accent2"/>
                </a:solidFill>
                <a:latin typeface="Exo"/>
              </a:rPr>
              <a:t>EXTENSIONES</a:t>
            </a:r>
            <a:r>
              <a:rPr lang="en-GB" sz="3600" b="1" dirty="0" smtClean="0">
                <a:latin typeface="Exo"/>
              </a:rPr>
              <a:t> POR PLATAFORMA</a:t>
            </a:r>
            <a:endParaRPr lang="en-GB" sz="3600" b="1" dirty="0">
              <a:latin typeface="Exo"/>
            </a:endParaRPr>
          </a:p>
        </p:txBody>
      </p:sp>
      <p:sp>
        <p:nvSpPr>
          <p:cNvPr id="5" name="Content Placeholder 4"/>
          <p:cNvSpPr>
            <a:spLocks noGrp="1"/>
          </p:cNvSpPr>
          <p:nvPr>
            <p:ph sz="quarter" idx="14"/>
          </p:nvPr>
        </p:nvSpPr>
        <p:spPr>
          <a:xfrm>
            <a:off x="201929" y="890715"/>
            <a:ext cx="6025877" cy="4034484"/>
          </a:xfrm>
        </p:spPr>
        <p:txBody>
          <a:bodyPr/>
          <a:lstStyle/>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0000FF"/>
              </a:solidFill>
              <a:latin typeface="Consolas" panose="020B0609020204030204" pitchFamily="49" charset="0"/>
              <a:cs typeface="Consolas" panose="020B0609020204030204" pitchFamily="49" charset="0"/>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a:solidFill>
                  <a:srgbClr val="008000"/>
                </a:solidFill>
                <a:latin typeface="Consolas" panose="020B0609020204030204" pitchFamily="49" charset="0"/>
                <a:cs typeface="Consolas" panose="020B0609020204030204" pitchFamily="49" charset="0"/>
              </a:rPr>
              <a:t> Reference to the </a:t>
            </a:r>
            <a:r>
              <a:rPr lang="en-US" altLang="en-US" sz="1800" dirty="0" err="1">
                <a:solidFill>
                  <a:srgbClr val="008000"/>
                </a:solidFill>
                <a:latin typeface="Consolas" panose="020B0609020204030204" pitchFamily="49" charset="0"/>
                <a:cs typeface="Consolas" panose="020B0609020204030204" pitchFamily="49" charset="0"/>
              </a:rPr>
              <a:t>.Net</a:t>
            </a:r>
            <a:r>
              <a:rPr lang="en-US" altLang="en-US" sz="1800" dirty="0">
                <a:solidFill>
                  <a:srgbClr val="008000"/>
                </a:solidFill>
                <a:latin typeface="Consolas" panose="020B0609020204030204" pitchFamily="49" charset="0"/>
                <a:cs typeface="Consolas" panose="020B0609020204030204" pitchFamily="49" charset="0"/>
              </a:rPr>
              <a:t> Framework </a:t>
            </a:r>
          </a:p>
          <a:p>
            <a:pPr marL="0" indent="0" defTabSz="685800" eaLnBrk="0" fontAlgn="base" hangingPunct="0">
              <a:spcBef>
                <a:spcPct val="0"/>
              </a:spcBef>
              <a:spcAft>
                <a:spcPct val="0"/>
              </a:spcAft>
              <a:buNone/>
            </a:pPr>
            <a:r>
              <a:rPr lang="en-US" altLang="en-US" sz="1800" dirty="0">
                <a:solidFill>
                  <a:srgbClr val="008000"/>
                </a:solidFill>
                <a:latin typeface="Consolas" panose="020B0609020204030204" pitchFamily="49" charset="0"/>
                <a:cs typeface="Consolas" panose="020B0609020204030204" pitchFamily="49" charset="0"/>
              </a:rPr>
              <a:t>       and Windows SDK are automatic </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Windows Desktop,</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Version=10.0.9910.0</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="Windows Mobile, </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Version=10.0.0.1"/&gt;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endParaRPr lang="en-US" altLang="en-US" sz="1800" dirty="0">
              <a:solidFill>
                <a:srgbClr val="737373"/>
              </a:solidFill>
              <a:latin typeface="Arial" panose="020B0604020202020204" pitchFamily="34" charset="0"/>
            </a:endParaRPr>
          </a:p>
        </p:txBody>
      </p:sp>
      <p:pic>
        <p:nvPicPr>
          <p:cNvPr id="6" name="Content Placeholder 5"/>
          <p:cNvPicPr>
            <a:picLocks noGrp="1" noChangeAspect="1"/>
          </p:cNvPicPr>
          <p:nvPr>
            <p:ph sz="quarter" idx="15"/>
          </p:nvPr>
        </p:nvPicPr>
        <p:blipFill>
          <a:blip r:embed="rId2"/>
          <a:stretch>
            <a:fillRect/>
          </a:stretch>
        </p:blipFill>
        <p:spPr>
          <a:xfrm>
            <a:off x="6243638" y="0"/>
            <a:ext cx="2900363" cy="5223338"/>
          </a:xfrm>
          <a:prstGeom prst="rect">
            <a:avLst/>
          </a:prstGeom>
        </p:spPr>
      </p:pic>
    </p:spTree>
    <p:extLst>
      <p:ext uri="{BB962C8B-B14F-4D97-AF65-F5344CB8AC3E}">
        <p14:creationId xmlns:p14="http://schemas.microsoft.com/office/powerpoint/2010/main" val="9260837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extensiones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1617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54115"/>
            <a:ext cx="8740142" cy="1145295"/>
          </a:xfrm>
        </p:spPr>
        <p:txBody>
          <a:bodyPr/>
          <a:lstStyle/>
          <a:p>
            <a:pPr algn="l"/>
            <a:r>
              <a:rPr lang="en-US" dirty="0" smtClean="0">
                <a:solidFill>
                  <a:schemeClr val="accent2"/>
                </a:solidFill>
                <a:latin typeface="Exo"/>
              </a:rPr>
              <a:t>OPCIONES</a:t>
            </a:r>
            <a:r>
              <a:rPr lang="en-US" dirty="0" smtClean="0">
                <a:solidFill>
                  <a:schemeClr val="tx1"/>
                </a:solidFill>
                <a:latin typeface="Exo"/>
              </a:rPr>
              <a:t> DE DISEÑO PARA ADAPTAR LA INTERFAZ</a:t>
            </a:r>
            <a:endParaRPr lang="en-US" dirty="0">
              <a:solidFill>
                <a:schemeClr val="tx1"/>
              </a:solidFill>
              <a:latin typeface="Exo"/>
            </a:endParaRPr>
          </a:p>
        </p:txBody>
      </p:sp>
      <p:sp>
        <p:nvSpPr>
          <p:cNvPr id="5" name="Text Placeholder 4"/>
          <p:cNvSpPr>
            <a:spLocks noGrp="1"/>
          </p:cNvSpPr>
          <p:nvPr>
            <p:ph type="body" sz="quarter" idx="10"/>
          </p:nvPr>
        </p:nvSpPr>
        <p:spPr>
          <a:xfrm>
            <a:off x="192881" y="1396977"/>
            <a:ext cx="8951119" cy="2958452"/>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765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ADAPTATIVO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4" name="Group 3"/>
          <p:cNvGrpSpPr/>
          <p:nvPr/>
        </p:nvGrpSpPr>
        <p:grpSpPr>
          <a:xfrm>
            <a:off x="2605209" y="1421906"/>
            <a:ext cx="6637835" cy="3588621"/>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783770" y="1894114"/>
            <a:ext cx="1449121" cy="2663785"/>
          </a:xfrm>
          <a:prstGeom prst="rect">
            <a:avLst/>
          </a:prstGeom>
        </p:spPr>
      </p:pic>
    </p:spTree>
    <p:extLst>
      <p:ext uri="{BB962C8B-B14F-4D97-AF65-F5344CB8AC3E}">
        <p14:creationId xmlns:p14="http://schemas.microsoft.com/office/powerpoint/2010/main" val="64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ADAPTADO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209" y="1421906"/>
            <a:ext cx="6637835" cy="3588621"/>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39" y="1682157"/>
            <a:ext cx="5014385" cy="281905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038" y="1903738"/>
            <a:ext cx="1452182" cy="2581010"/>
          </a:xfrm>
          <a:prstGeom prst="rect">
            <a:avLst/>
          </a:prstGeom>
        </p:spPr>
      </p:pic>
    </p:spTree>
    <p:extLst>
      <p:ext uri="{BB962C8B-B14F-4D97-AF65-F5344CB8AC3E}">
        <p14:creationId xmlns:p14="http://schemas.microsoft.com/office/powerpoint/2010/main" val="41046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41087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102698962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VISUAL STATE </a:t>
            </a:r>
            <a:r>
              <a:rPr lang="en-US" dirty="0" smtClean="0">
                <a:solidFill>
                  <a:schemeClr val="accent2"/>
                </a:solidFill>
                <a:latin typeface="Exo"/>
              </a:rPr>
              <a:t>SETTERS &amp; TRIGGERS</a:t>
            </a:r>
            <a:endParaRPr lang="en-US" dirty="0">
              <a:solidFill>
                <a:schemeClr val="accent2"/>
              </a:solidFill>
              <a:latin typeface="Exo"/>
            </a:endParaRPr>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100" dirty="0"/>
              <a:t>La </a:t>
            </a:r>
            <a:r>
              <a:rPr lang="en-GB" sz="2100" dirty="0" err="1"/>
              <a:t>mayoría</a:t>
            </a:r>
            <a:r>
              <a:rPr lang="en-GB" sz="2100" dirty="0"/>
              <a:t> de </a:t>
            </a:r>
            <a:r>
              <a:rPr lang="en-GB" sz="2100" dirty="0" err="1"/>
              <a:t>propiedades</a:t>
            </a:r>
            <a:r>
              <a:rPr lang="en-GB" sz="2100" dirty="0"/>
              <a:t> no </a:t>
            </a:r>
            <a:r>
              <a:rPr lang="en-GB" sz="2100" dirty="0" err="1"/>
              <a:t>necesitan</a:t>
            </a:r>
            <a:r>
              <a:rPr lang="en-GB" sz="2100" dirty="0"/>
              <a:t> </a:t>
            </a:r>
            <a:r>
              <a:rPr lang="en-GB" sz="2100" dirty="0" err="1"/>
              <a:t>animación</a:t>
            </a:r>
            <a:endParaRPr lang="en-GB" sz="2100" dirty="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100" dirty="0"/>
              <a:t>No </a:t>
            </a:r>
            <a:r>
              <a:rPr lang="en-GB" sz="2100" dirty="0" err="1"/>
              <a:t>necesitamos</a:t>
            </a:r>
            <a:r>
              <a:rPr lang="en-GB" sz="2100" dirty="0"/>
              <a:t> </a:t>
            </a:r>
            <a:r>
              <a:rPr lang="en-GB" sz="2100" dirty="0" err="1"/>
              <a:t>gestionar</a:t>
            </a:r>
            <a:r>
              <a:rPr lang="en-GB" sz="2100" dirty="0"/>
              <a:t> </a:t>
            </a:r>
            <a:r>
              <a:rPr lang="en-GB" sz="2100" dirty="0" err="1"/>
              <a:t>eventos</a:t>
            </a:r>
            <a:r>
              <a:rPr lang="en-GB" sz="2100" dirty="0"/>
              <a:t> </a:t>
            </a:r>
            <a:r>
              <a:rPr lang="en-GB" sz="2100" dirty="0" err="1"/>
              <a:t>en</a:t>
            </a:r>
            <a:r>
              <a:rPr lang="en-GB" sz="2100" dirty="0"/>
              <a:t> el code-behind</a:t>
            </a:r>
          </a:p>
          <a:p>
            <a:pPr lvl="1"/>
            <a:endParaRPr lang="en-GB" sz="2100" dirty="0"/>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x:Name</a:t>
            </a:r>
            <a:r>
              <a:rPr lang="en-US" sz="1500" b="0" dirty="0">
                <a:solidFill>
                  <a:schemeClr val="accent1">
                    <a:lumMod val="75000"/>
                  </a:schemeClr>
                </a:solidFill>
                <a:latin typeface="Consolas" panose="020B0609020204030204" pitchFamily="49" charset="0"/>
                <a:cs typeface="Consolas" panose="020B0609020204030204" pitchFamily="49" charset="0"/>
              </a:rPr>
              <a:t>="wideState"&gt;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a:solidFill>
                  <a:schemeClr val="accent6">
                    <a:lumMod val="75000"/>
                  </a:schemeClr>
                </a:solidFill>
                <a:latin typeface="Consolas" panose="020B0609020204030204" pitchFamily="49" charset="0"/>
                <a:cs typeface="Consolas" panose="020B0609020204030204" pitchFamily="49" charset="0"/>
              </a:rPr>
              <a:t>Setter</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Target</a:t>
            </a:r>
            <a:r>
              <a:rPr lang="en-US" sz="1500" b="0" dirty="0">
                <a:solidFill>
                  <a:schemeClr val="accent1">
                    <a:lumMod val="75000"/>
                  </a:schemeClr>
                </a:solidFill>
                <a:latin typeface="Consolas" panose="020B0609020204030204" pitchFamily="49" charset="0"/>
                <a:cs typeface="Consolas" panose="020B0609020204030204" pitchFamily="49" charset="0"/>
              </a:rPr>
              <a:t>="</a:t>
            </a:r>
            <a:r>
              <a:rPr lang="en-US" sz="1500" b="0" dirty="0" err="1">
                <a:solidFill>
                  <a:schemeClr val="accent1">
                    <a:lumMod val="75000"/>
                  </a:schemeClr>
                </a:solidFill>
                <a:latin typeface="Consolas" panose="020B0609020204030204" pitchFamily="49" charset="0"/>
                <a:cs typeface="Consolas" panose="020B0609020204030204" pitchFamily="49" charset="0"/>
              </a:rPr>
              <a:t>myPanel.Orientation</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Value</a:t>
            </a:r>
            <a:r>
              <a:rPr lang="en-US" sz="1500" b="0" dirty="0">
                <a:solidFill>
                  <a:schemeClr val="accent1">
                    <a:lumMod val="75000"/>
                  </a:schemeClr>
                </a:solidFill>
                <a:latin typeface="Consolas" panose="020B0609020204030204" pitchFamily="49" charset="0"/>
                <a:cs typeface="Consolas" panose="020B0609020204030204" pitchFamily="49" charset="0"/>
              </a:rPr>
              <a:t>="Horizontal" /&gt;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AdaptiveTrigger</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err="1">
                <a:solidFill>
                  <a:schemeClr val="accent6"/>
                </a:solidFill>
                <a:latin typeface="Consolas" panose="020B0609020204030204" pitchFamily="49" charset="0"/>
                <a:cs typeface="Consolas" panose="020B0609020204030204" pitchFamily="49" charset="0"/>
              </a:rPr>
              <a:t>MinWindowWidth</a:t>
            </a:r>
            <a:r>
              <a:rPr lang="en-US" sz="1500" b="0" dirty="0">
                <a:solidFill>
                  <a:schemeClr val="accent1">
                    <a:lumMod val="75000"/>
                  </a:schemeClr>
                </a:solidFill>
                <a:latin typeface="Consolas" panose="020B0609020204030204" pitchFamily="49" charset="0"/>
                <a:cs typeface="Consolas" panose="020B0609020204030204" pitchFamily="49" charset="0"/>
              </a:rPr>
              <a:t>="600"/&gt;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1590675" y="3332976"/>
            <a:ext cx="6238133" cy="36272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 name="Rectangle 4"/>
          <p:cNvSpPr/>
          <p:nvPr/>
        </p:nvSpPr>
        <p:spPr>
          <a:xfrm>
            <a:off x="1590675" y="3979708"/>
            <a:ext cx="4276725" cy="32559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Oval 6"/>
          <p:cNvSpPr/>
          <p:nvPr/>
        </p:nvSpPr>
        <p:spPr>
          <a:xfrm>
            <a:off x="2288144" y="3012533"/>
            <a:ext cx="1003610" cy="1003610"/>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59120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latin typeface="Exo"/>
              </a:rPr>
              <a:t>TIPOS DE </a:t>
            </a:r>
            <a:r>
              <a:rPr lang="en-GB" dirty="0" smtClean="0">
                <a:solidFill>
                  <a:schemeClr val="accent2"/>
                </a:solidFill>
                <a:latin typeface="Exo"/>
              </a:rPr>
              <a:t>TRIGGER</a:t>
            </a:r>
            <a:endParaRPr lang="en-GB" dirty="0">
              <a:solidFill>
                <a:schemeClr val="accent2"/>
              </a:solidFill>
              <a:latin typeface="Exo"/>
            </a:endParaRPr>
          </a:p>
        </p:txBody>
      </p:sp>
      <p:sp>
        <p:nvSpPr>
          <p:cNvPr id="2" name="Content Placeholder 1"/>
          <p:cNvSpPr>
            <a:spLocks noGrp="1"/>
          </p:cNvSpPr>
          <p:nvPr>
            <p:ph type="body" sz="quarter" idx="10"/>
          </p:nvPr>
        </p:nvSpPr>
        <p:spPr/>
        <p:txBody>
          <a:bodyPr/>
          <a:lstStyle/>
          <a:p>
            <a:r>
              <a:rPr lang="en-GB" sz="2100" dirty="0" err="1"/>
              <a:t>MinWindowWidth</a:t>
            </a:r>
            <a:endParaRPr lang="en-GB" sz="2100" dirty="0"/>
          </a:p>
          <a:p>
            <a:r>
              <a:rPr lang="en-GB" sz="2100" dirty="0" err="1"/>
              <a:t>MinWindowHeight</a:t>
            </a:r>
            <a:endParaRPr lang="en-GB" sz="2100" dirty="0"/>
          </a:p>
          <a:p>
            <a:pPr lvl="1"/>
            <a:r>
              <a:rPr lang="en-GB" dirty="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dirty="0"/>
              <a:t>”</a:t>
            </a:r>
          </a:p>
          <a:p>
            <a:pPr lvl="1"/>
            <a:r>
              <a:rPr lang="en-GB" dirty="0"/>
              <a:t>Los </a:t>
            </a:r>
            <a:r>
              <a:rPr lang="en-GB" dirty="0" err="1"/>
              <a:t>valores</a:t>
            </a:r>
            <a:r>
              <a:rPr lang="en-GB" dirty="0"/>
              <a:t> se </a:t>
            </a:r>
            <a:r>
              <a:rPr lang="en-GB" dirty="0" err="1"/>
              <a:t>especifican</a:t>
            </a:r>
            <a:r>
              <a:rPr lang="en-GB" dirty="0"/>
              <a:t> </a:t>
            </a:r>
            <a:r>
              <a:rPr lang="en-GB" dirty="0" err="1"/>
              <a:t>en</a:t>
            </a:r>
            <a:r>
              <a:rPr lang="en-GB" dirty="0"/>
              <a:t> </a:t>
            </a:r>
            <a:r>
              <a:rPr lang="en-GB" dirty="0" err="1"/>
              <a:t>píxeles</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2329397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Visual State Triggers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638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15161014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rPr>
              <a:t>DEVICE</a:t>
            </a:r>
            <a:r>
              <a:rPr lang="en-GB" dirty="0" smtClean="0">
                <a:solidFill>
                  <a:schemeClr val="accent2"/>
                </a:solidFill>
              </a:rPr>
              <a:t> FAMILIES</a:t>
            </a:r>
            <a:endParaRPr lang="en-GB" dirty="0">
              <a:solidFill>
                <a:schemeClr val="accent2"/>
              </a:solidFill>
            </a:endParaRPr>
          </a:p>
        </p:txBody>
      </p:sp>
      <p:sp>
        <p:nvSpPr>
          <p:cNvPr id="2" name="Content Placeholder 1"/>
          <p:cNvSpPr>
            <a:spLocks noGrp="1"/>
          </p:cNvSpPr>
          <p:nvPr>
            <p:ph type="body" sz="quarter" idx="10"/>
          </p:nvPr>
        </p:nvSpPr>
        <p:spPr/>
        <p:txBody>
          <a:bodyPr/>
          <a:lstStyle/>
          <a:p>
            <a:r>
              <a:rPr lang="en-GB" sz="2100" dirty="0"/>
              <a:t>En Windows 10, </a:t>
            </a:r>
            <a:r>
              <a:rPr lang="en-GB" sz="2100" dirty="0" err="1"/>
              <a:t>podemos</a:t>
            </a:r>
            <a:r>
              <a:rPr lang="en-GB" sz="2100" dirty="0"/>
              <a:t> </a:t>
            </a:r>
            <a:r>
              <a:rPr lang="en-GB" sz="2100" dirty="0" err="1"/>
              <a:t>distinguir</a:t>
            </a:r>
            <a:r>
              <a:rPr lang="en-GB" sz="2100" dirty="0"/>
              <a:t> los </a:t>
            </a:r>
            <a:r>
              <a:rPr lang="en-GB" sz="2100" dirty="0" err="1"/>
              <a:t>dispositivos</a:t>
            </a:r>
            <a:r>
              <a:rPr lang="en-GB" sz="2100" dirty="0"/>
              <a:t> de dos </a:t>
            </a:r>
            <a:r>
              <a:rPr lang="en-GB" sz="2100" dirty="0" err="1"/>
              <a:t>formas</a:t>
            </a:r>
            <a:r>
              <a:rPr lang="en-GB" sz="2100" dirty="0"/>
              <a:t>:</a:t>
            </a:r>
          </a:p>
          <a:p>
            <a:pPr marL="428625" indent="-428625"/>
            <a:r>
              <a:rPr lang="en-GB" i="1" dirty="0" err="1" smtClean="0"/>
              <a:t>Por</a:t>
            </a:r>
            <a:r>
              <a:rPr lang="en-GB" i="1" dirty="0" smtClean="0"/>
              <a:t> </a:t>
            </a:r>
            <a:r>
              <a:rPr lang="en-GB" i="1" dirty="0" err="1" smtClean="0"/>
              <a:t>resolución</a:t>
            </a:r>
            <a:endParaRPr lang="en-GB" i="1" dirty="0" smtClean="0"/>
          </a:p>
          <a:p>
            <a:pPr marL="428625" indent="-428625"/>
            <a:r>
              <a:rPr lang="en-GB" i="1" dirty="0" err="1" smtClean="0"/>
              <a:t>Por</a:t>
            </a:r>
            <a:r>
              <a:rPr lang="en-GB" i="1" dirty="0" smtClean="0"/>
              <a:t> </a:t>
            </a:r>
            <a:r>
              <a:rPr lang="en-GB" i="1" dirty="0" err="1" smtClean="0"/>
              <a:t>familia</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192080023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Windows 10 </a:t>
            </a:r>
            <a:r>
              <a:rPr lang="en-GB" sz="2100" dirty="0" err="1"/>
              <a:t>ofrece</a:t>
            </a:r>
            <a:r>
              <a:rPr lang="en-GB" sz="2100" dirty="0"/>
              <a:t> </a:t>
            </a:r>
            <a:r>
              <a:rPr lang="en-GB" sz="2100" dirty="0" err="1"/>
              <a:t>distintas</a:t>
            </a:r>
            <a:r>
              <a:rPr lang="en-GB" sz="2100" dirty="0"/>
              <a:t> </a:t>
            </a:r>
            <a:r>
              <a:rPr lang="en-GB" sz="2100" dirty="0" err="1"/>
              <a:t>familias</a:t>
            </a:r>
            <a:r>
              <a:rPr lang="en-GB" sz="2100" dirty="0"/>
              <a:t> de </a:t>
            </a:r>
            <a:r>
              <a:rPr lang="en-GB" sz="2100" dirty="0" err="1"/>
              <a:t>dispositivos</a:t>
            </a:r>
            <a:r>
              <a:rPr lang="en-GB" sz="2100" dirty="0"/>
              <a:t>:</a:t>
            </a:r>
          </a:p>
          <a:p>
            <a:pPr marL="428625" indent="-428625"/>
            <a:r>
              <a:rPr lang="en-GB" sz="2100" i="1" dirty="0"/>
              <a:t>Desktop</a:t>
            </a:r>
          </a:p>
          <a:p>
            <a:pPr marL="428625" indent="-428625"/>
            <a:r>
              <a:rPr lang="en-GB" sz="2100" i="1" dirty="0"/>
              <a:t>Mobile</a:t>
            </a:r>
          </a:p>
          <a:p>
            <a:pPr marL="428625" indent="-428625"/>
            <a:r>
              <a:rPr lang="en-GB" sz="2100" i="1" dirty="0"/>
              <a:t>Xbox</a:t>
            </a:r>
          </a:p>
          <a:p>
            <a:pPr marL="428625" indent="-428625"/>
            <a:r>
              <a:rPr lang="en-GB" sz="2100" i="1" dirty="0" err="1"/>
              <a:t>IoT</a:t>
            </a:r>
            <a:endParaRPr lang="en-GB" sz="2100" i="1" dirty="0"/>
          </a:p>
          <a:p>
            <a:pPr marL="428625" indent="-428625"/>
            <a:r>
              <a:rPr lang="en-GB" sz="2100" i="1" dirty="0"/>
              <a:t>…</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73431830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algunas</a:t>
            </a:r>
            <a:r>
              <a:rPr lang="en-GB" sz="2100" dirty="0"/>
              <a:t> </a:t>
            </a:r>
            <a:r>
              <a:rPr lang="en-GB" sz="2100" dirty="0" err="1"/>
              <a:t>ocasiones</a:t>
            </a:r>
            <a:r>
              <a:rPr lang="en-GB" sz="2100" dirty="0"/>
              <a:t>, </a:t>
            </a:r>
            <a:r>
              <a:rPr lang="en-GB" sz="2100" dirty="0" err="1"/>
              <a:t>puede</a:t>
            </a:r>
            <a:r>
              <a:rPr lang="en-GB" sz="2100" dirty="0"/>
              <a:t> </a:t>
            </a:r>
            <a:r>
              <a:rPr lang="en-GB" sz="2100" dirty="0" err="1"/>
              <a:t>que</a:t>
            </a:r>
            <a:r>
              <a:rPr lang="en-GB" sz="2100" dirty="0"/>
              <a:t> el </a:t>
            </a:r>
            <a:r>
              <a:rPr lang="en-GB" sz="2100" dirty="0" err="1"/>
              <a:t>cambio</a:t>
            </a:r>
            <a:r>
              <a:rPr lang="en-GB" sz="2100" dirty="0"/>
              <a:t> de UI entre </a:t>
            </a:r>
            <a:r>
              <a:rPr lang="en-GB" sz="2100" dirty="0" err="1"/>
              <a:t>familias</a:t>
            </a:r>
            <a:r>
              <a:rPr lang="en-GB" sz="2100" dirty="0"/>
              <a:t> sea más </a:t>
            </a:r>
            <a:r>
              <a:rPr lang="en-GB" sz="2100" dirty="0" err="1"/>
              <a:t>complejo</a:t>
            </a:r>
            <a:r>
              <a:rPr lang="en-GB" sz="2100" dirty="0"/>
              <a:t> </a:t>
            </a:r>
            <a:r>
              <a:rPr lang="en-GB" sz="2100" dirty="0" err="1"/>
              <a:t>que</a:t>
            </a:r>
            <a:r>
              <a:rPr lang="en-GB" sz="2100" dirty="0"/>
              <a:t> una simple </a:t>
            </a:r>
            <a:r>
              <a:rPr lang="en-GB" sz="2100" dirty="0" err="1"/>
              <a:t>reorganización</a:t>
            </a:r>
            <a:r>
              <a:rPr lang="en-GB" sz="2100" dirty="0"/>
              <a:t> </a:t>
            </a:r>
            <a:r>
              <a:rPr lang="en-GB" sz="2100" dirty="0" err="1"/>
              <a:t>basada</a:t>
            </a:r>
            <a:r>
              <a:rPr lang="en-GB" sz="2100" dirty="0"/>
              <a:t> en el </a:t>
            </a:r>
            <a:r>
              <a:rPr lang="en-GB" sz="2100" dirty="0" err="1"/>
              <a:t>tamaño</a:t>
            </a:r>
            <a:endParaRPr lang="en-GB" sz="2100" dirty="0"/>
          </a:p>
          <a:p>
            <a:r>
              <a:rPr lang="en-GB" sz="2100" i="1" dirty="0" err="1"/>
              <a:t>Incluso</a:t>
            </a:r>
            <a:r>
              <a:rPr lang="en-GB" sz="2100" i="1" dirty="0"/>
              <a:t>, el </a:t>
            </a:r>
            <a:r>
              <a:rPr lang="en-GB" sz="2100" i="1" dirty="0" err="1"/>
              <a:t>tamaño</a:t>
            </a:r>
            <a:r>
              <a:rPr lang="en-GB" sz="2100" i="1" dirty="0"/>
              <a:t> </a:t>
            </a:r>
            <a:r>
              <a:rPr lang="en-GB" sz="2100" i="1" dirty="0" err="1"/>
              <a:t>nos</a:t>
            </a:r>
            <a:r>
              <a:rPr lang="en-GB" sz="2100" i="1" dirty="0"/>
              <a:t> </a:t>
            </a:r>
            <a:r>
              <a:rPr lang="en-GB" sz="2100" i="1" dirty="0" err="1"/>
              <a:t>puede</a:t>
            </a:r>
            <a:r>
              <a:rPr lang="en-GB" sz="2100" i="1" dirty="0"/>
              <a:t> </a:t>
            </a:r>
            <a:r>
              <a:rPr lang="en-GB" sz="2100" i="1" dirty="0" err="1"/>
              <a:t>llevar</a:t>
            </a:r>
            <a:r>
              <a:rPr lang="en-GB" sz="2100" i="1" dirty="0"/>
              <a:t> a </a:t>
            </a:r>
            <a:r>
              <a:rPr lang="en-GB" sz="2100" i="1" dirty="0" err="1"/>
              <a:t>equívocos</a:t>
            </a:r>
            <a:r>
              <a:rPr lang="en-GB" sz="2100" i="1" dirty="0"/>
              <a:t>.</a:t>
            </a:r>
          </a:p>
          <a:p>
            <a:r>
              <a:rPr lang="en-GB" sz="2100" i="1" dirty="0" err="1"/>
              <a:t>Por</a:t>
            </a:r>
            <a:r>
              <a:rPr lang="en-GB" sz="2100" i="1" dirty="0"/>
              <a:t> </a:t>
            </a:r>
            <a:r>
              <a:rPr lang="en-GB" sz="2100" i="1" dirty="0" err="1"/>
              <a:t>ejemplo</a:t>
            </a:r>
            <a:r>
              <a:rPr lang="en-GB" sz="2100" i="1" dirty="0"/>
              <a:t>:</a:t>
            </a:r>
          </a:p>
          <a:p>
            <a:r>
              <a:rPr lang="en-GB" sz="2100" i="1" dirty="0"/>
              <a:t>	Lumia 1520 1080x1920</a:t>
            </a:r>
          </a:p>
          <a:p>
            <a:r>
              <a:rPr lang="en-GB" sz="2100" i="1" dirty="0"/>
              <a:t>	Asus </a:t>
            </a:r>
            <a:r>
              <a:rPr lang="en-GB" sz="2100" i="1" dirty="0" err="1"/>
              <a:t>VivoTab</a:t>
            </a:r>
            <a:r>
              <a:rPr lang="en-GB" sz="2100" i="1" dirty="0"/>
              <a:t> 800x1280</a:t>
            </a:r>
          </a:p>
          <a:p>
            <a:r>
              <a:rPr lang="en-GB" sz="2100" i="1" dirty="0"/>
              <a:t>No solo es </a:t>
            </a:r>
            <a:r>
              <a:rPr lang="en-GB" sz="2100" i="1" dirty="0" err="1"/>
              <a:t>importante</a:t>
            </a:r>
            <a:r>
              <a:rPr lang="en-GB" sz="2100" i="1" dirty="0"/>
              <a:t> la </a:t>
            </a:r>
            <a:r>
              <a:rPr lang="en-GB" sz="2100" i="1" dirty="0" err="1"/>
              <a:t>resolución</a:t>
            </a:r>
            <a:r>
              <a:rPr lang="en-GB" sz="2100" i="1" dirty="0"/>
              <a:t>: </a:t>
            </a:r>
            <a:r>
              <a:rPr lang="en-GB" sz="2100" i="1" dirty="0" err="1"/>
              <a:t>pulgadas</a:t>
            </a:r>
            <a:r>
              <a:rPr lang="en-GB" sz="2100" i="1" dirty="0"/>
              <a:t> y </a:t>
            </a:r>
            <a:r>
              <a:rPr lang="en-GB" sz="2100" i="1" dirty="0" err="1"/>
              <a:t>familia</a:t>
            </a:r>
            <a:r>
              <a:rPr lang="en-GB" sz="2100" i="1" dirty="0"/>
              <a:t> </a:t>
            </a:r>
            <a:r>
              <a:rPr lang="en-GB" sz="2100" i="1" dirty="0" err="1"/>
              <a:t>también</a:t>
            </a:r>
            <a:r>
              <a:rPr lang="en-GB" sz="2100" i="1" dirty="0"/>
              <a:t> lo son.</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60782061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6854"/>
            <a:ext cx="9141583"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3181350"/>
            <a:ext cx="24384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EL GRAN VIAJE…</a:t>
            </a:r>
            <a:endParaRPr lang="en-US" sz="3600" dirty="0">
              <a:solidFill>
                <a:schemeClr val="bg1"/>
              </a:solidFill>
            </a:endParaRPr>
          </a:p>
        </p:txBody>
      </p:sp>
    </p:spTree>
    <p:extLst>
      <p:ext uri="{BB962C8B-B14F-4D97-AF65-F5344CB8AC3E}">
        <p14:creationId xmlns:p14="http://schemas.microsoft.com/office/powerpoint/2010/main" val="711845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estos</a:t>
            </a:r>
            <a:r>
              <a:rPr lang="en-GB" sz="2100" dirty="0"/>
              <a:t> </a:t>
            </a:r>
            <a:r>
              <a:rPr lang="en-GB" sz="2100" dirty="0" err="1"/>
              <a:t>casos</a:t>
            </a:r>
            <a:r>
              <a:rPr lang="en-GB" sz="2100" dirty="0"/>
              <a:t>, </a:t>
            </a:r>
            <a:r>
              <a:rPr lang="en-GB" sz="2100" dirty="0" err="1"/>
              <a:t>podemos</a:t>
            </a:r>
            <a:r>
              <a:rPr lang="en-GB" sz="2100" dirty="0"/>
              <a:t> </a:t>
            </a:r>
            <a:r>
              <a:rPr lang="en-GB" sz="2100" dirty="0" err="1"/>
              <a:t>crear</a:t>
            </a:r>
            <a:r>
              <a:rPr lang="en-GB" sz="2100" dirty="0"/>
              <a:t> vistas XAML </a:t>
            </a:r>
            <a:r>
              <a:rPr lang="en-GB" sz="2100" dirty="0" err="1"/>
              <a:t>por</a:t>
            </a:r>
            <a:r>
              <a:rPr lang="en-GB" sz="2100" dirty="0"/>
              <a:t> </a:t>
            </a:r>
            <a:r>
              <a:rPr lang="en-GB" sz="2100" dirty="0" err="1"/>
              <a:t>familia</a:t>
            </a:r>
            <a:endParaRPr lang="en-GB" sz="2100" dirty="0"/>
          </a:p>
          <a:p>
            <a:r>
              <a:rPr lang="en-GB" sz="2100" i="1" dirty="0" err="1"/>
              <a:t>Estas</a:t>
            </a:r>
            <a:r>
              <a:rPr lang="en-GB" sz="2100" i="1" dirty="0"/>
              <a:t> vistas no </a:t>
            </a:r>
            <a:r>
              <a:rPr lang="en-GB" sz="2100" i="1" dirty="0" err="1"/>
              <a:t>contienen</a:t>
            </a:r>
            <a:r>
              <a:rPr lang="en-GB" sz="2100" i="1" dirty="0"/>
              <a:t> code-behind</a:t>
            </a:r>
          </a:p>
          <a:p>
            <a:r>
              <a:rPr lang="en-GB" sz="2100" i="1" dirty="0"/>
              <a:t>Se </a:t>
            </a:r>
            <a:r>
              <a:rPr lang="en-GB" sz="2100" i="1" dirty="0" err="1"/>
              <a:t>cargan</a:t>
            </a:r>
            <a:r>
              <a:rPr lang="en-GB" sz="2100" i="1" dirty="0"/>
              <a:t> </a:t>
            </a:r>
            <a:r>
              <a:rPr lang="en-GB" sz="2100" i="1" dirty="0" err="1"/>
              <a:t>por</a:t>
            </a:r>
            <a:r>
              <a:rPr lang="en-GB" sz="2100" i="1" dirty="0"/>
              <a:t> </a:t>
            </a:r>
            <a:r>
              <a:rPr lang="en-GB" sz="2100" i="1" dirty="0" err="1"/>
              <a:t>convención</a:t>
            </a:r>
            <a:r>
              <a:rPr lang="en-GB" sz="2100" i="1" dirty="0"/>
              <a:t> de </a:t>
            </a:r>
            <a:r>
              <a:rPr lang="en-GB" sz="2100" i="1" dirty="0" err="1"/>
              <a:t>nombre</a:t>
            </a:r>
            <a:r>
              <a:rPr lang="en-GB" sz="2100" i="1" dirty="0"/>
              <a:t> </a:t>
            </a:r>
            <a:r>
              <a:rPr lang="en-GB" sz="2100" i="1" dirty="0" err="1"/>
              <a:t>automáticamente</a:t>
            </a:r>
            <a:endParaRPr lang="en-GB" sz="2100" i="1" dirty="0"/>
          </a:p>
          <a:p>
            <a:r>
              <a:rPr lang="en-GB" sz="2100" i="1" dirty="0" err="1"/>
              <a:t>Podemos</a:t>
            </a:r>
            <a:r>
              <a:rPr lang="en-GB" sz="2100" i="1" dirty="0"/>
              <a:t> </a:t>
            </a:r>
            <a:r>
              <a:rPr lang="en-GB" sz="2100" i="1" dirty="0" err="1"/>
              <a:t>seguir</a:t>
            </a:r>
            <a:r>
              <a:rPr lang="en-GB" sz="2100" i="1" dirty="0"/>
              <a:t> usando </a:t>
            </a:r>
            <a:r>
              <a:rPr lang="en-GB" sz="2100" i="1" dirty="0" err="1"/>
              <a:t>Adaptative</a:t>
            </a:r>
            <a:r>
              <a:rPr lang="en-GB" sz="2100" i="1" dirty="0"/>
              <a:t> visual states.</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306929708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vistas </a:t>
            </a:r>
            <a:r>
              <a:rPr lang="en-US" i="1" dirty="0" err="1" smtClean="0">
                <a:latin typeface="Exo" pitchFamily="50" charset="0"/>
              </a:rPr>
              <a:t>por</a:t>
            </a:r>
            <a:r>
              <a:rPr lang="en-US" i="1" dirty="0" smtClean="0">
                <a:latin typeface="Exo" pitchFamily="50" charset="0"/>
              </a:rPr>
              <a:t> </a:t>
            </a:r>
            <a:r>
              <a:rPr lang="en-US" i="1" dirty="0" err="1" smtClean="0">
                <a:latin typeface="Exo" pitchFamily="50" charset="0"/>
              </a:rPr>
              <a:t>familias</a:t>
            </a:r>
            <a:r>
              <a:rPr lang="en-US" i="1" dirty="0" smtClean="0">
                <a:latin typeface="Exo" pitchFamily="50" charset="0"/>
              </a:rPr>
              <a:t> de </a:t>
            </a:r>
            <a:r>
              <a:rPr lang="en-US" i="1" dirty="0" err="1" smtClean="0">
                <a:latin typeface="Exo" pitchFamily="50" charset="0"/>
              </a:rPr>
              <a:t>dispositivo</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93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16124961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730" y="2472744"/>
            <a:ext cx="8392649" cy="1667147"/>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r>
                <a:rPr lang="en-GB" sz="2400" b="1" dirty="0">
                  <a:latin typeface="+mj-lt"/>
                </a:rPr>
                <a:t>Relative Panel </a:t>
              </a:r>
              <a:r>
                <a:rPr lang="en-GB" sz="2400" b="1" dirty="0" err="1">
                  <a:latin typeface="+mj-lt"/>
                </a:rPr>
                <a:t>es</a:t>
              </a:r>
              <a:r>
                <a:rPr lang="en-GB" sz="2400" b="1" dirty="0">
                  <a:latin typeface="+mj-lt"/>
                </a:rPr>
                <a:t> un control de Layout XAML. </a:t>
              </a:r>
              <a:r>
                <a:rPr lang="en-GB" sz="2400" b="1" dirty="0" err="1">
                  <a:latin typeface="+mj-lt"/>
                </a:rPr>
                <a:t>Posiciona</a:t>
              </a:r>
              <a:r>
                <a:rPr lang="en-GB" sz="2400" b="1" dirty="0">
                  <a:latin typeface="+mj-lt"/>
                </a:rPr>
                <a:t> los </a:t>
              </a:r>
              <a:r>
                <a:rPr lang="en-GB" sz="2400" b="1" dirty="0" err="1">
                  <a:latin typeface="+mj-lt"/>
                </a:rPr>
                <a:t>elementos</a:t>
              </a:r>
              <a:r>
                <a:rPr lang="en-GB" sz="2400" b="1" dirty="0">
                  <a:latin typeface="+mj-lt"/>
                </a:rPr>
                <a:t> </a:t>
              </a:r>
              <a:r>
                <a:rPr lang="en-GB" sz="2400" b="1" dirty="0" err="1">
                  <a:latin typeface="+mj-lt"/>
                </a:rPr>
                <a:t>estableciendo</a:t>
              </a:r>
              <a:r>
                <a:rPr lang="en-GB" sz="2400" b="1" dirty="0">
                  <a:latin typeface="+mj-lt"/>
                </a:rPr>
                <a:t> </a:t>
              </a:r>
              <a:r>
                <a:rPr lang="en-GB" sz="2400" b="1" dirty="0" err="1">
                  <a:latin typeface="+mj-lt"/>
                </a:rPr>
                <a:t>relaciones</a:t>
              </a:r>
              <a:r>
                <a:rPr lang="en-GB" sz="2400" b="1" dirty="0">
                  <a:latin typeface="+mj-lt"/>
                </a:rPr>
                <a:t> entre </a:t>
              </a:r>
              <a:r>
                <a:rPr lang="en-GB" sz="2400" b="1" dirty="0" err="1">
                  <a:latin typeface="+mj-lt"/>
                </a:rPr>
                <a:t>ellos</a:t>
              </a:r>
              <a:r>
                <a:rPr lang="en-GB" sz="2400" b="1" dirty="0">
                  <a:latin typeface="+mj-lt"/>
                </a:rPr>
                <a:t>.</a:t>
              </a:r>
            </a:p>
          </p:txBody>
        </p:sp>
      </p:grpSp>
      <p:sp>
        <p:nvSpPr>
          <p:cNvPr id="3" name="Title 2"/>
          <p:cNvSpPr>
            <a:spLocks noGrp="1"/>
          </p:cNvSpPr>
          <p:nvPr>
            <p:ph type="title"/>
          </p:nvPr>
        </p:nvSpPr>
        <p:spPr/>
        <p:txBody>
          <a:bodyPr/>
          <a:lstStyle/>
          <a:p>
            <a:r>
              <a:rPr lang="en-US" sz="4000" dirty="0" smtClean="0"/>
              <a:t>INTRODUCCIÓN AL PANEL </a:t>
            </a:r>
            <a:r>
              <a:rPr lang="en-US" sz="4000" dirty="0" smtClean="0">
                <a:solidFill>
                  <a:schemeClr val="accent2"/>
                </a:solidFill>
              </a:rPr>
              <a:t>RELATIVE PANEL</a:t>
            </a:r>
            <a:endParaRPr lang="en-US" sz="4000" dirty="0">
              <a:solidFill>
                <a:schemeClr val="accent2"/>
              </a:solidFill>
            </a:endParaRPr>
          </a:p>
        </p:txBody>
      </p:sp>
      <p:graphicFrame>
        <p:nvGraphicFramePr>
          <p:cNvPr id="7" name="Diagram 6"/>
          <p:cNvGraphicFramePr/>
          <p:nvPr>
            <p:extLst/>
          </p:nvPr>
        </p:nvGraphicFramePr>
        <p:xfrm>
          <a:off x="363829" y="1081826"/>
          <a:ext cx="8377706" cy="155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5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52098" y="808618"/>
            <a:ext cx="4003192" cy="36294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RELATIVE </a:t>
            </a:r>
            <a:r>
              <a:rPr lang="en-US" dirty="0" smtClean="0">
                <a:solidFill>
                  <a:schemeClr val="accent2"/>
                </a:solidFill>
              </a:rPr>
              <a:t>PANEL</a:t>
            </a:r>
            <a:endParaRPr lang="en-US" dirty="0">
              <a:solidFill>
                <a:schemeClr val="accent2"/>
              </a:solidFill>
            </a:endParaRPr>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4847646" y="903685"/>
            <a:ext cx="4007644" cy="3357563"/>
          </a:xfrm>
          <a:prstGeom prst="rect">
            <a:avLst/>
          </a:prstGeom>
        </p:spPr>
      </p:pic>
    </p:spTree>
    <p:extLst>
      <p:ext uri="{BB962C8B-B14F-4D97-AF65-F5344CB8AC3E}">
        <p14:creationId xmlns:p14="http://schemas.microsoft.com/office/powerpoint/2010/main" val="25659911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ALINEACIÓN CON EL </a:t>
            </a:r>
            <a:r>
              <a:rPr lang="en-US" b="1" dirty="0" smtClean="0">
                <a:solidFill>
                  <a:schemeClr val="accent2"/>
                </a:solidFill>
                <a:latin typeface="Exo"/>
              </a:rPr>
              <a:t>PANEL</a:t>
            </a:r>
            <a:endParaRPr lang="en-US" b="1" dirty="0">
              <a:solidFill>
                <a:schemeClr val="accent2"/>
              </a:solidFill>
              <a:latin typeface="Exo"/>
            </a:endParaRPr>
          </a:p>
        </p:txBody>
      </p:sp>
      <p:sp>
        <p:nvSpPr>
          <p:cNvPr id="18" name="Content Placeholder 17"/>
          <p:cNvSpPr>
            <a:spLocks noGrp="1"/>
          </p:cNvSpPr>
          <p:nvPr>
            <p:ph sz="quarter" idx="15"/>
          </p:nvPr>
        </p:nvSpPr>
        <p:spPr>
          <a:noFill/>
          <a:ln>
            <a:noFill/>
          </a:ln>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="Red"</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RelativePanel.AlignHorizontalCenterWithPanel</a:t>
            </a:r>
            <a:r>
              <a:rPr lang="en-US" sz="1350" b="0" dirty="0">
                <a:solidFill>
                  <a:srgbClr val="0000FF"/>
                </a:solidFill>
                <a:highlight>
                  <a:srgbClr val="FFFFFF"/>
                </a:highlight>
                <a:latin typeface="Consolas" panose="020B0609020204030204" pitchFamily="49" charset="0"/>
              </a:rPr>
              <a:t>="True"</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RelativePanel.AlignVerticalCenterWithPanel</a:t>
            </a:r>
            <a:r>
              <a:rPr lang="en-US" sz="1350" b="0" dirty="0">
                <a:solidFill>
                  <a:srgbClr val="0000FF"/>
                </a:solidFill>
                <a:highlight>
                  <a:srgbClr val="FFFFFF"/>
                </a:highlight>
                <a:latin typeface="Consolas" panose="020B0609020204030204" pitchFamily="49" charset="0"/>
              </a:rPr>
              <a:t>="True"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="200"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="Blue"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167268" y="19235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1204332" y="2642839"/>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2729741"/>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690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3200" dirty="0" smtClean="0">
                <a:solidFill>
                  <a:schemeClr val="tx1"/>
                </a:solidFill>
              </a:rPr>
              <a:t>OPCIONES DE </a:t>
            </a:r>
            <a:r>
              <a:rPr lang="en-US" sz="3200" dirty="0" smtClean="0">
                <a:solidFill>
                  <a:schemeClr val="accent2"/>
                </a:solidFill>
              </a:rPr>
              <a:t>POSICIÓN</a:t>
            </a:r>
            <a:r>
              <a:rPr lang="en-US" sz="3200" dirty="0" smtClean="0">
                <a:solidFill>
                  <a:schemeClr val="tx1"/>
                </a:solidFill>
              </a:rPr>
              <a:t> CON RESPECTO AL PANEL</a:t>
            </a:r>
            <a:endParaRPr lang="en-US" sz="3200" dirty="0">
              <a:solidFill>
                <a:schemeClr val="tx1"/>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AlignLeftWithPanel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AlignRightWithPanel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AlignTopWithPanel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AlignBottomWithPanel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CenterInPanelHorizontally</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CenterInPanelVertically</a:t>
            </a:r>
            <a:r>
              <a:rPr lang="en-US" sz="2100" b="0" dirty="0">
                <a:highlight>
                  <a:srgbClr val="FFFFFF"/>
                </a:highlight>
                <a:latin typeface="Consolas" panose="020B0609020204030204" pitchFamily="49" charset="0"/>
              </a:rPr>
              <a:t>="True"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098379" y="942975"/>
            <a:ext cx="4804368" cy="3643313"/>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8453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ALINEARSE CON </a:t>
            </a:r>
            <a:r>
              <a:rPr lang="en-US" b="1" dirty="0" smtClean="0">
                <a:solidFill>
                  <a:schemeClr val="accent2"/>
                </a:solidFill>
                <a:latin typeface="Exo"/>
              </a:rPr>
              <a:t>“HERMANOS”</a:t>
            </a:r>
            <a:endParaRPr lang="en-US" b="1" dirty="0">
              <a:solidFill>
                <a:schemeClr val="accent2"/>
              </a:solidFill>
              <a:latin typeface="Exo"/>
            </a:endParaRPr>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RelativePanel.RightOf</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818695" y="2042764"/>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a:off x="1514475" y="2228850"/>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9264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RelativePanel.AlignRightWith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047170"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1107281"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rot="10800000">
            <a:off x="1343025"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22380" y="3343275"/>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44929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39976"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700088"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Left-Right Arrow 3"/>
          <p:cNvSpPr/>
          <p:nvPr/>
        </p:nvSpPr>
        <p:spPr>
          <a:xfrm>
            <a:off x="757238" y="3036094"/>
            <a:ext cx="514350" cy="300038"/>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217296"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9307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VIAJE DE LA </a:t>
            </a:r>
            <a:r>
              <a:rPr lang="en-US" dirty="0" smtClean="0">
                <a:solidFill>
                  <a:schemeClr val="accent2"/>
                </a:solidFill>
              </a:rPr>
              <a:t>CONVERGENCIA</a:t>
            </a:r>
            <a:endParaRPr lang="en-US" dirty="0">
              <a:solidFill>
                <a:schemeClr val="accent2"/>
              </a:solidFill>
            </a:endParaRPr>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sz="13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191593832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a:solidFill>
                  <a:schemeClr val="tx1"/>
                </a:solidFill>
                <a:latin typeface="Exo"/>
              </a:rPr>
              <a:t>ALINEARSE CON </a:t>
            </a:r>
            <a:r>
              <a:rPr lang="en-US" sz="3600" b="1" dirty="0">
                <a:solidFill>
                  <a:schemeClr val="accent2"/>
                </a:solidFill>
                <a:latin typeface="Exo"/>
              </a:rPr>
              <a:t>“HERMANOS”</a:t>
            </a:r>
            <a:endParaRPr lang="en-US" sz="3200" dirty="0"/>
          </a:p>
        </p:txBody>
      </p:sp>
      <p:sp>
        <p:nvSpPr>
          <p:cNvPr id="18" name="Content Placeholder 17"/>
          <p:cNvSpPr>
            <a:spLocks noGrp="1"/>
          </p:cNvSpPr>
          <p:nvPr>
            <p:ph sz="quarter" idx="15"/>
          </p:nvPr>
        </p:nvSpPr>
        <p:spPr>
          <a:xfrm>
            <a:off x="2891203" y="890715"/>
            <a:ext cx="5542151" cy="4252785"/>
          </a:xfrm>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RelativePanel.AlignLeftWith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282789"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342900"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a:off x="364331"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1890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700" dirty="0" smtClean="0">
                <a:solidFill>
                  <a:schemeClr val="tx1"/>
                </a:solidFill>
              </a:rPr>
              <a:t>OPCIONES DE POSICIONAMIENTO ENTRE </a:t>
            </a:r>
            <a:r>
              <a:rPr lang="en-US" sz="2700" dirty="0" smtClean="0">
                <a:solidFill>
                  <a:schemeClr val="accent2"/>
                </a:solidFill>
              </a:rPr>
              <a:t>“HERMANOS”</a:t>
            </a:r>
            <a:endParaRPr lang="en-US" sz="2700" dirty="0">
              <a:solidFill>
                <a:schemeClr val="accent2"/>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Above</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Below</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pPr>
            <a:endParaRPr lang="en-US" sz="2100" b="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31548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800" dirty="0">
                <a:solidFill>
                  <a:schemeClr val="tx1"/>
                </a:solidFill>
              </a:rPr>
              <a:t>OPCIONES DE POSICIONAMIENTO ENTRE </a:t>
            </a:r>
            <a:r>
              <a:rPr lang="en-US" sz="2800" dirty="0">
                <a:solidFill>
                  <a:schemeClr val="accent2"/>
                </a:solidFill>
              </a:rPr>
              <a:t>“HERMANOS”</a:t>
            </a:r>
            <a:endParaRPr lang="en-US" sz="2800" dirty="0"/>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AlignTopWith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AlignRightWith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AlignBottomWith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AlignLeftWith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AlignHorizontalCenterWith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AlignVerticalCenterWith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tabLst>
                <a:tab pos="1112044" algn="l"/>
              </a:tabLst>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626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RelativePanel</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18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2"/>
                </a:solidFill>
                <a:latin typeface="Exo"/>
              </a:rPr>
              <a:t>SIMPLIFICANDO </a:t>
            </a:r>
            <a:r>
              <a:rPr lang="en-US" b="1" dirty="0" smtClean="0">
                <a:solidFill>
                  <a:schemeClr val="tx1"/>
                </a:solidFill>
                <a:latin typeface="Exo"/>
              </a:rPr>
              <a:t>EL ÁRBOL VISUAL</a:t>
            </a:r>
            <a:endParaRPr lang="en-US" b="1" dirty="0">
              <a:solidFill>
                <a:schemeClr val="tx1"/>
              </a:solidFill>
              <a:latin typeface="Exo"/>
            </a:endParaRPr>
          </a:p>
        </p:txBody>
      </p:sp>
      <p:sp>
        <p:nvSpPr>
          <p:cNvPr id="4" name="Content Placeholder 3"/>
          <p:cNvSpPr>
            <a:spLocks noGrp="1"/>
          </p:cNvSpPr>
          <p:nvPr>
            <p:ph sz="quarter" idx="14"/>
          </p:nvPr>
        </p:nvSpPr>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p:txBody>
      </p:sp>
      <p:sp>
        <p:nvSpPr>
          <p:cNvPr id="5" name="Content Placeholder 4"/>
          <p:cNvSpPr>
            <a:spLocks noGrp="1"/>
          </p:cNvSpPr>
          <p:nvPr>
            <p:ph sz="quarter" idx="15"/>
          </p:nvPr>
        </p:nvSpPr>
        <p:spPr>
          <a:xfrm>
            <a:off x="5155744" y="890715"/>
            <a:ext cx="4331153" cy="4252785"/>
          </a:xfrm>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cxnSp>
        <p:nvCxnSpPr>
          <p:cNvPr id="10" name="Straight Connector 9"/>
          <p:cNvCxnSpPr/>
          <p:nvPr/>
        </p:nvCxnSpPr>
        <p:spPr>
          <a:xfrm>
            <a:off x="4531178" y="979715"/>
            <a:ext cx="0" cy="3869871"/>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024550" y="1991322"/>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2024550" y="3371285"/>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5700568" y="1305521"/>
            <a:ext cx="1981526" cy="142931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520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15931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76"/>
            <a:ext cx="8727759" cy="72014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46920580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973256"/>
            <a:ext cx="5481344" cy="317024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1468" y="1163612"/>
            <a:ext cx="4443335" cy="3983515"/>
          </a:xfrm>
          <a:prstGeom prst="rect">
            <a:avLst/>
          </a:prstGeom>
        </p:spPr>
      </p:pic>
      <p:sp>
        <p:nvSpPr>
          <p:cNvPr id="2" name="Title 1"/>
          <p:cNvSpPr>
            <a:spLocks noGrp="1"/>
          </p:cNvSpPr>
          <p:nvPr>
            <p:ph type="title"/>
          </p:nvPr>
        </p:nvSpPr>
        <p:spPr/>
        <p:txBody>
          <a:bodyPr/>
          <a:lstStyle/>
          <a:p>
            <a:r>
              <a:rPr lang="en-US" dirty="0"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2571" y="3473970"/>
            <a:ext cx="6400040" cy="1696745"/>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42" y="723100"/>
            <a:ext cx="3443288" cy="24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4441598" y="2894701"/>
            <a:ext cx="2708711" cy="2265128"/>
          </a:xfrm>
          <a:prstGeom prst="rect">
            <a:avLst/>
          </a:prstGeom>
        </p:spPr>
      </p:pic>
      <p:pic>
        <p:nvPicPr>
          <p:cNvPr id="11" name="Picture 10"/>
          <p:cNvPicPr>
            <a:picLocks noChangeAspect="1"/>
          </p:cNvPicPr>
          <p:nvPr/>
        </p:nvPicPr>
        <p:blipFill rotWithShape="1">
          <a:blip r:embed="rId7"/>
          <a:srcRect r="65316" b="18781"/>
          <a:stretch/>
        </p:blipFill>
        <p:spPr>
          <a:xfrm>
            <a:off x="7123290" y="303550"/>
            <a:ext cx="2020711" cy="4856279"/>
          </a:xfrm>
          <a:prstGeom prst="rect">
            <a:avLst/>
          </a:prstGeom>
        </p:spPr>
      </p:pic>
      <p:pic>
        <p:nvPicPr>
          <p:cNvPr id="5" name="Picture 4"/>
          <p:cNvPicPr>
            <a:picLocks noChangeAspect="1"/>
          </p:cNvPicPr>
          <p:nvPr/>
        </p:nvPicPr>
        <p:blipFill>
          <a:blip r:embed="rId8"/>
          <a:stretch>
            <a:fillRect/>
          </a:stretch>
        </p:blipFill>
        <p:spPr>
          <a:xfrm>
            <a:off x="6490624" y="2150269"/>
            <a:ext cx="2664619" cy="2993231"/>
          </a:xfrm>
          <a:prstGeom prst="rect">
            <a:avLst/>
          </a:prstGeom>
        </p:spPr>
      </p:pic>
      <p:sp>
        <p:nvSpPr>
          <p:cNvPr id="12" name="Oval 11"/>
          <p:cNvSpPr/>
          <p:nvPr/>
        </p:nvSpPr>
        <p:spPr>
          <a:xfrm>
            <a:off x="-191124" y="183254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Oval 14"/>
          <p:cNvSpPr/>
          <p:nvPr/>
        </p:nvSpPr>
        <p:spPr>
          <a:xfrm>
            <a:off x="269823" y="346272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Oval 15"/>
          <p:cNvSpPr/>
          <p:nvPr/>
        </p:nvSpPr>
        <p:spPr>
          <a:xfrm>
            <a:off x="4665688" y="775741"/>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Oval 16"/>
          <p:cNvSpPr/>
          <p:nvPr/>
        </p:nvSpPr>
        <p:spPr>
          <a:xfrm>
            <a:off x="4260954" y="29343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Oval 17"/>
          <p:cNvSpPr/>
          <p:nvPr/>
        </p:nvSpPr>
        <p:spPr>
          <a:xfrm>
            <a:off x="7094095" y="393492"/>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Oval 19"/>
          <p:cNvSpPr/>
          <p:nvPr/>
        </p:nvSpPr>
        <p:spPr>
          <a:xfrm>
            <a:off x="6453265" y="22485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Oval 20"/>
          <p:cNvSpPr/>
          <p:nvPr/>
        </p:nvSpPr>
        <p:spPr>
          <a:xfrm>
            <a:off x="1326630" y="104556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150632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850" y="1425178"/>
            <a:ext cx="3000375" cy="2293144"/>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447" y="1460898"/>
            <a:ext cx="3443288" cy="218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COMPORTAMIENTO</a:t>
            </a:r>
            <a:endParaRPr lang="en-US" dirty="0"/>
          </a:p>
        </p:txBody>
      </p:sp>
      <p:sp>
        <p:nvSpPr>
          <p:cNvPr id="5" name="Rectangle 4"/>
          <p:cNvSpPr/>
          <p:nvPr/>
        </p:nvSpPr>
        <p:spPr>
          <a:xfrm>
            <a:off x="5054203" y="1687116"/>
            <a:ext cx="3107531"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7015162" y="1687116"/>
            <a:ext cx="1147763"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8" name="Picture 3" descr="\\windesign\Shared\zachshal\Assets\Hands\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764" y="1780537"/>
            <a:ext cx="1595001" cy="365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18446" y="1460898"/>
            <a:ext cx="3436859" cy="230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nSpc>
                <a:spcPct val="90000"/>
              </a:lnSpc>
              <a:spcBef>
                <a:spcPts val="450"/>
              </a:spcBef>
            </a:pPr>
            <a:r>
              <a:rPr lang="en-US" sz="1050" dirty="0">
                <a:solidFill>
                  <a:schemeClr val="bg1"/>
                </a:solidFill>
              </a:rPr>
              <a:t>Your Windows App</a:t>
            </a:r>
          </a:p>
        </p:txBody>
      </p:sp>
    </p:spTree>
    <p:extLst>
      <p:ext uri="{BB962C8B-B14F-4D97-AF65-F5344CB8AC3E}">
        <p14:creationId xmlns:p14="http://schemas.microsoft.com/office/powerpoint/2010/main" val="1570783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0" y="1321424"/>
            <a:ext cx="3400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4253945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437" y="6854"/>
            <a:ext cx="9137120"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3181350"/>
            <a:ext cx="24384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MI TESORO…</a:t>
            </a:r>
            <a:endParaRPr lang="en-US" sz="3600" dirty="0">
              <a:solidFill>
                <a:schemeClr val="bg1"/>
              </a:solidFill>
            </a:endParaRPr>
          </a:p>
        </p:txBody>
      </p:sp>
    </p:spTree>
    <p:extLst>
      <p:ext uri="{BB962C8B-B14F-4D97-AF65-F5344CB8AC3E}">
        <p14:creationId xmlns:p14="http://schemas.microsoft.com/office/powerpoint/2010/main" val="12803216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392" y="2079174"/>
            <a:ext cx="2857646" cy="101441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sz="3600" dirty="0" smtClean="0">
                <a:solidFill>
                  <a:schemeClr val="tx1"/>
                </a:solidFill>
              </a:rPr>
              <a:t>SPLITVIEW.PANE</a:t>
            </a:r>
            <a:endParaRPr lang="en-US" sz="3600"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350" b="0" dirty="0" smtClean="0">
                <a:solidFill>
                  <a:srgbClr val="0078D7">
                    <a:lumMod val="75000"/>
                  </a:srgbClr>
                </a:solidFill>
                <a:latin typeface="Consolas" panose="020B0609020204030204" pitchFamily="49" charset="0"/>
                <a:cs typeface="Consolas" panose="020B0609020204030204" pitchFamily="49" charset="0"/>
              </a:rPr>
              <a:t>	</a:t>
            </a:r>
            <a:r>
              <a:rPr lang="en-US" sz="135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smtClean="0">
                <a:solidFill>
                  <a:srgbClr val="A80000"/>
                </a:solidFill>
                <a:latin typeface="Consolas" panose="020B0609020204030204" pitchFamily="49" charset="0"/>
                <a:cs typeface="Consolas" panose="020B0609020204030204" pitchFamily="49" charset="0"/>
              </a:rPr>
              <a:t>	</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rgbClr val="0078D7">
                    <a:lumMod val="75000"/>
                  </a:srgb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4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5767" y="2243138"/>
            <a:ext cx="1557483"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SPLITVIEW.CONTENT</a:t>
            </a:r>
            <a:endParaRPr lang="en-US"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a:solidFill>
                  <a:srgbClr val="A80000"/>
                </a:solidFill>
                <a:latin typeface="Consolas" panose="020B0609020204030204" pitchFamily="49" charset="0"/>
                <a:cs typeface="Consolas" panose="020B0609020204030204" pitchFamily="49" charset="0"/>
              </a:rPr>
              <a:t>Frame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280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4242" y="3181350"/>
            <a:ext cx="4272108"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PROPIEDADES DEL </a:t>
            </a:r>
            <a:r>
              <a:rPr lang="en-US" dirty="0" smtClean="0">
                <a:solidFill>
                  <a:schemeClr val="accent2"/>
                </a:solidFill>
              </a:rPr>
              <a:t>SPLIVIEW</a:t>
            </a:r>
            <a:endParaRPr lang="en-US" dirty="0">
              <a:solidFill>
                <a:schemeClr val="accent2"/>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endParaRPr lang="en-US" sz="1800" b="0" dirty="0">
              <a:solidFill>
                <a:srgbClr val="A80000"/>
              </a:solidFill>
              <a:latin typeface="Consolas" panose="020B0609020204030204" pitchFamily="49" charset="0"/>
              <a:cs typeface="Consolas" panose="020B0609020204030204" pitchFamily="49" charset="0"/>
            </a:endParaRP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IsPaneOpen</a:t>
            </a:r>
            <a:r>
              <a:rPr lang="en-US" sz="1800" b="0" dirty="0">
                <a:solidFill>
                  <a:schemeClr val="accent1">
                    <a:lumMod val="75000"/>
                  </a:schemeClr>
                </a:solidFill>
                <a:latin typeface="Consolas" panose="020B0609020204030204" pitchFamily="49" charset="0"/>
                <a:cs typeface="Consolas" panose="020B0609020204030204" pitchFamily="49" charset="0"/>
              </a:rPr>
              <a:t>="False"</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CompactPaneLength</a:t>
            </a:r>
            <a:r>
              <a:rPr lang="en-US" sz="1800" b="0" dirty="0">
                <a:solidFill>
                  <a:schemeClr val="accent1">
                    <a:lumMod val="75000"/>
                  </a:schemeClr>
                </a:solidFill>
                <a:latin typeface="Consolas" panose="020B0609020204030204" pitchFamily="49" charset="0"/>
                <a:cs typeface="Consolas" panose="020B0609020204030204" pitchFamily="49" charset="0"/>
              </a:rPr>
              <a:t>="150"</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OpenPaneLength</a:t>
            </a:r>
            <a:r>
              <a:rPr lang="en-US" sz="1800" b="0" dirty="0">
                <a:solidFill>
                  <a:schemeClr val="accent1">
                    <a:lumMod val="75000"/>
                  </a:schemeClr>
                </a:solidFill>
                <a:latin typeface="Consolas" panose="020B0609020204030204" pitchFamily="49" charset="0"/>
                <a:cs typeface="Consolas" panose="020B0609020204030204" pitchFamily="49" charset="0"/>
              </a:rPr>
              <a:t>="50"</a:t>
            </a:r>
          </a:p>
          <a:p>
            <a:pPr marL="0" indent="0">
              <a:buNone/>
            </a:pPr>
            <a:r>
              <a:rPr lang="en-US" sz="1800" b="0" dirty="0">
                <a:solidFill>
                  <a:srgbClr val="A80000"/>
                </a:solidFill>
                <a:latin typeface="Consolas" panose="020B0609020204030204" pitchFamily="49" charset="0"/>
                <a:cs typeface="Consolas" panose="020B0609020204030204" pitchFamily="49" charset="0"/>
              </a:rPr>
              <a:t>	Placement</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Right|Left</a:t>
            </a:r>
            <a:r>
              <a:rPr lang="en-US" sz="1800" b="0" dirty="0">
                <a:solidFill>
                  <a:schemeClr val="accent1">
                    <a:lumMod val="75000"/>
                  </a:schemeClr>
                </a:solidFill>
                <a:latin typeface="Consolas" panose="020B0609020204030204" pitchFamily="49" charset="0"/>
                <a:cs typeface="Consolas" panose="020B0609020204030204" pitchFamily="49" charset="0"/>
              </a:rPr>
              <a:t>"</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PaneDisplayMode</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tx1">
                    <a:lumMod val="60000"/>
                    <a:lumOff val="40000"/>
                  </a:schemeClr>
                </a:solidFill>
                <a:latin typeface="Consolas" panose="020B0609020204030204" pitchFamily="49" charset="0"/>
                <a:cs typeface="Consolas" panose="020B0609020204030204" pitchFamily="49" charset="0"/>
              </a:rPr>
              <a:t>	 &lt;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SplitView.Content</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0028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SPLITVIEW.PANEDISPLAYMODE</a:t>
            </a:r>
            <a:endParaRPr lang="en-US" dirty="0"/>
          </a:p>
        </p:txBody>
      </p:sp>
      <p:graphicFrame>
        <p:nvGraphicFramePr>
          <p:cNvPr id="6" name="Content Placeholder 3"/>
          <p:cNvGraphicFramePr>
            <a:graphicFrameLocks/>
          </p:cNvGraphicFramePr>
          <p:nvPr>
            <p:extLst/>
          </p:nvPr>
        </p:nvGraphicFramePr>
        <p:xfrm>
          <a:off x="881743" y="890588"/>
          <a:ext cx="6803573" cy="3964632"/>
        </p:xfrm>
        <a:graphic>
          <a:graphicData uri="http://schemas.openxmlformats.org/drawingml/2006/table">
            <a:tbl>
              <a:tblPr firstRow="1" bandRow="1">
                <a:tableStyleId>{2D5ABB26-0587-4C30-8999-92F81FD0307C}</a:tableStyleId>
              </a:tblPr>
              <a:tblGrid>
                <a:gridCol w="2427515">
                  <a:extLst>
                    <a:ext uri="{9D8B030D-6E8A-4147-A177-3AD203B41FA5}">
                      <a16:colId xmlns="" xmlns:a16="http://schemas.microsoft.com/office/drawing/2014/main" val="20000"/>
                    </a:ext>
                  </a:extLst>
                </a:gridCol>
                <a:gridCol w="2253343">
                  <a:extLst>
                    <a:ext uri="{9D8B030D-6E8A-4147-A177-3AD203B41FA5}">
                      <a16:colId xmlns="" xmlns:a16="http://schemas.microsoft.com/office/drawing/2014/main" val="20001"/>
                    </a:ext>
                  </a:extLst>
                </a:gridCol>
                <a:gridCol w="2122715">
                  <a:extLst>
                    <a:ext uri="{9D8B030D-6E8A-4147-A177-3AD203B41FA5}">
                      <a16:colId xmlns="" xmlns:a16="http://schemas.microsoft.com/office/drawing/2014/main" val="20002"/>
                    </a:ext>
                  </a:extLst>
                </a:gridCol>
              </a:tblGrid>
              <a:tr h="640080">
                <a:tc>
                  <a:txBody>
                    <a:bodyPr/>
                    <a:lstStyle/>
                    <a:p>
                      <a:pPr algn="l" fontAlgn="base"/>
                      <a:endParaRPr lang="en-US" sz="1800" b="0" i="0" u="sng" cap="none" spc="0" dirty="0">
                        <a:ln>
                          <a:noFill/>
                        </a:ln>
                        <a:solidFill>
                          <a:schemeClr val="tx1"/>
                        </a:solidFill>
                        <a:effectLst/>
                        <a:latin typeface="+mj-lt"/>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extLst>
                  <a:ext uri="{0D108BD9-81ED-4DB2-BD59-A6C34878D82A}">
                    <a16:rowId xmlns="" xmlns:a16="http://schemas.microsoft.com/office/drawing/2014/main" val="10000"/>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rtl="0"/>
                      <a:endParaRPr lang="en-US" sz="1400" b="0" cap="none" spc="0" dirty="0" smtClean="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1"/>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2"/>
                  </a:ext>
                </a:extLst>
              </a:tr>
              <a:tr h="829233">
                <a:tc>
                  <a:txBody>
                    <a:bodyPr/>
                    <a:lstStyle/>
                    <a:p>
                      <a:pPr algn="r" fontAlgn="base">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3"/>
                  </a:ext>
                </a:extLst>
              </a:tr>
              <a:tr h="829233">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18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3570967" y="1687286"/>
            <a:ext cx="1739413" cy="67152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4" name="Group 33"/>
          <p:cNvGrpSpPr/>
          <p:nvPr/>
        </p:nvGrpSpPr>
        <p:grpSpPr>
          <a:xfrm>
            <a:off x="3570967" y="2465943"/>
            <a:ext cx="1739413" cy="67151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2" name="Group 31"/>
          <p:cNvGrpSpPr/>
          <p:nvPr/>
        </p:nvGrpSpPr>
        <p:grpSpPr>
          <a:xfrm>
            <a:off x="5749959" y="1687286"/>
            <a:ext cx="1739413" cy="67151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5" name="Group 34"/>
          <p:cNvGrpSpPr/>
          <p:nvPr/>
        </p:nvGrpSpPr>
        <p:grpSpPr>
          <a:xfrm>
            <a:off x="5749959" y="2465943"/>
            <a:ext cx="1739413" cy="67151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8" name="Group 37"/>
          <p:cNvGrpSpPr/>
          <p:nvPr/>
        </p:nvGrpSpPr>
        <p:grpSpPr>
          <a:xfrm>
            <a:off x="3570967" y="4014780"/>
            <a:ext cx="1739413" cy="67152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9" name="Group 38"/>
          <p:cNvGrpSpPr/>
          <p:nvPr/>
        </p:nvGrpSpPr>
        <p:grpSpPr>
          <a:xfrm>
            <a:off x="5749959" y="4014780"/>
            <a:ext cx="1739413" cy="67152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7" name="Group 36"/>
          <p:cNvGrpSpPr/>
          <p:nvPr/>
        </p:nvGrpSpPr>
        <p:grpSpPr>
          <a:xfrm>
            <a:off x="3563304" y="3229962"/>
            <a:ext cx="1739413" cy="67152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6" name="Group 35"/>
          <p:cNvGrpSpPr/>
          <p:nvPr/>
        </p:nvGrpSpPr>
        <p:grpSpPr>
          <a:xfrm>
            <a:off x="5742295" y="3229962"/>
            <a:ext cx="1739413" cy="67152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spTree>
    <p:extLst>
      <p:ext uri="{BB962C8B-B14F-4D97-AF65-F5344CB8AC3E}">
        <p14:creationId xmlns:p14="http://schemas.microsoft.com/office/powerpoint/2010/main" val="257589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SplitView</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52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controles</a:t>
            </a:r>
            <a:endParaRPr lang="en-US" dirty="0"/>
          </a:p>
        </p:txBody>
      </p:sp>
    </p:spTree>
    <p:extLst>
      <p:ext uri="{BB962C8B-B14F-4D97-AF65-F5344CB8AC3E}">
        <p14:creationId xmlns:p14="http://schemas.microsoft.com/office/powerpoint/2010/main" val="575370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5731" y="1180897"/>
            <a:ext cx="8740142" cy="2838653"/>
          </a:xfrm>
          <a:noFill/>
        </p:spPr>
        <p:txBody>
          <a:bodyPr/>
          <a:lstStyle/>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A31515"/>
                </a:solidFill>
                <a:highlight>
                  <a:srgbClr val="FFFFFF"/>
                </a:highlight>
              </a:rPr>
              <a:t> </a:t>
            </a:r>
            <a:r>
              <a:rPr lang="en-US" sz="1471" dirty="0" err="1">
                <a:solidFill>
                  <a:srgbClr val="FF0000"/>
                </a:solidFill>
                <a:highlight>
                  <a:srgbClr val="FFFFFF"/>
                </a:highlight>
              </a:rPr>
              <a:t>DisplayMode</a:t>
            </a:r>
            <a:r>
              <a:rPr lang="en-US" sz="1471" dirty="0">
                <a:solidFill>
                  <a:srgbClr val="0000FF"/>
                </a:solidFill>
                <a:highlight>
                  <a:srgbClr val="FFFFFF"/>
                </a:highlight>
              </a:rPr>
              <a:t>="</a:t>
            </a:r>
            <a:r>
              <a:rPr lang="en-US" sz="1471" dirty="0" err="1">
                <a:solidFill>
                  <a:srgbClr val="0000FF"/>
                </a:solidFill>
                <a:highlight>
                  <a:srgbClr val="FFFFFF"/>
                </a:highlight>
              </a:rPr>
              <a:t>Inline|Overlay|CompactInline|CompactOverlay</a:t>
            </a:r>
            <a:r>
              <a:rPr lang="en-US" sz="1471" dirty="0">
                <a:solidFill>
                  <a:srgbClr val="0000FF"/>
                </a:solidFill>
                <a:highlight>
                  <a:srgbClr val="FFFFFF"/>
                </a:highlight>
              </a:rPr>
              <a:t>"&gt;</a:t>
            </a:r>
            <a:endParaRPr lang="en-US" sz="1471" dirty="0">
              <a:solidFill>
                <a:srgbClr val="000000"/>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endParaRPr lang="en-US" sz="1471" dirty="0">
              <a:solidFill>
                <a:srgbClr val="000000"/>
              </a:solidFill>
              <a:highlight>
                <a:srgbClr val="FFFFFF"/>
              </a:highlight>
            </a:endParaRPr>
          </a:p>
          <a:p>
            <a:pPr marL="0" indent="0">
              <a:buNone/>
            </a:pPr>
            <a:r>
              <a:rPr lang="en-US" sz="1471" dirty="0">
                <a:solidFill>
                  <a:srgbClr val="008000"/>
                </a:solidFill>
                <a:highlight>
                  <a:srgbClr val="FFFFFF"/>
                </a:highlight>
              </a:rPr>
              <a:t>	</a:t>
            </a:r>
            <a:r>
              <a:rPr lang="en-US" sz="1471" dirty="0" smtClean="0">
                <a:solidFill>
                  <a:srgbClr val="008000"/>
                </a:solidFill>
                <a:highlight>
                  <a:srgbClr val="FFFFFF"/>
                </a:highlight>
              </a:rPr>
              <a:t>&lt;!-- </a:t>
            </a:r>
            <a:r>
              <a:rPr lang="en-US" sz="1471" dirty="0">
                <a:solidFill>
                  <a:srgbClr val="008000"/>
                </a:solidFill>
                <a:highlight>
                  <a:srgbClr val="FFFFFF"/>
                </a:highlight>
              </a:rPr>
              <a:t>Navigation Content Here --&gt;</a:t>
            </a:r>
            <a:endParaRPr lang="en-US" sz="1471" dirty="0">
              <a:solidFill>
                <a:srgbClr val="000000"/>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p>
          <a:p>
            <a:endParaRPr lang="en-US" sz="1471" dirty="0">
              <a:solidFill>
                <a:srgbClr val="0000FF"/>
              </a:solidFill>
              <a:highlight>
                <a:srgbClr val="FFFFFF"/>
              </a:highlight>
            </a:endParaRPr>
          </a:p>
          <a:p>
            <a:pPr marL="0" indent="0">
              <a:buNone/>
            </a:pPr>
            <a:r>
              <a:rPr lang="en-US" sz="1471" dirty="0" smtClean="0">
                <a:solidFill>
                  <a:srgbClr val="008000"/>
                </a:solidFill>
                <a:highlight>
                  <a:srgbClr val="FFFFFF"/>
                </a:highlight>
              </a:rPr>
              <a:t>	&lt;!-- </a:t>
            </a:r>
            <a:r>
              <a:rPr lang="en-US" sz="1471" dirty="0">
                <a:solidFill>
                  <a:srgbClr val="008000"/>
                </a:solidFill>
                <a:highlight>
                  <a:srgbClr val="FFFFFF"/>
                </a:highlight>
              </a:rPr>
              <a:t>Main Content Here --&gt;</a:t>
            </a:r>
            <a:endParaRPr lang="en-US" sz="1471" dirty="0">
              <a:solidFill>
                <a:srgbClr val="0000FF"/>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0000FF"/>
                </a:solidFill>
                <a:highlight>
                  <a:srgbClr val="FFFFFF"/>
                </a:highlight>
              </a:rPr>
              <a:t>&gt;</a:t>
            </a:r>
            <a:endParaRPr lang="en-US" sz="1471" dirty="0">
              <a:solidFill>
                <a:srgbClr val="000000"/>
              </a:solidFill>
              <a:highlight>
                <a:srgbClr val="FFFFFF"/>
              </a:highlight>
            </a:endParaRPr>
          </a:p>
        </p:txBody>
      </p:sp>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1800" dirty="0" smtClean="0"/>
              <a:t>Panel </a:t>
            </a:r>
            <a:r>
              <a:rPr lang="en-US" sz="1800" dirty="0"/>
              <a:t>de </a:t>
            </a:r>
            <a:r>
              <a:rPr lang="en-US" sz="1800" dirty="0" err="1"/>
              <a:t>navegación</a:t>
            </a:r>
            <a:r>
              <a:rPr lang="en-US" sz="1800" dirty="0"/>
              <a:t> </a:t>
            </a:r>
            <a:r>
              <a:rPr lang="en-US" sz="1800" dirty="0" err="1"/>
              <a:t>adaptativo</a:t>
            </a:r>
            <a:endParaRPr lang="en-US" sz="1800" dirty="0"/>
          </a:p>
        </p:txBody>
      </p:sp>
      <p:pic>
        <p:nvPicPr>
          <p:cNvPr id="5" name="Picture 4"/>
          <p:cNvPicPr>
            <a:picLocks noChangeAspect="1"/>
          </p:cNvPicPr>
          <p:nvPr/>
        </p:nvPicPr>
        <p:blipFill>
          <a:blip r:embed="rId3"/>
          <a:stretch>
            <a:fillRect/>
          </a:stretch>
        </p:blipFill>
        <p:spPr>
          <a:xfrm>
            <a:off x="4785601" y="2068154"/>
            <a:ext cx="3988391" cy="2878070"/>
          </a:xfrm>
          <a:prstGeom prst="rect">
            <a:avLst/>
          </a:prstGeom>
        </p:spPr>
      </p:pic>
      <p:sp>
        <p:nvSpPr>
          <p:cNvPr id="6" name="Rectangle 5"/>
          <p:cNvSpPr/>
          <p:nvPr/>
        </p:nvSpPr>
        <p:spPr bwMode="auto">
          <a:xfrm>
            <a:off x="4785601" y="2423840"/>
            <a:ext cx="1568744" cy="252238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410371" y="2218433"/>
            <a:ext cx="2363621" cy="2727791"/>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2920217" y="2262519"/>
            <a:ext cx="1865384" cy="578224"/>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962400" y="2825318"/>
            <a:ext cx="2622743" cy="165704"/>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84794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2647" dirty="0">
                <a:gradFill>
                  <a:gsLst>
                    <a:gs pos="1250">
                      <a:srgbClr val="404040"/>
                    </a:gs>
                    <a:gs pos="100000">
                      <a:srgbClr val="404040"/>
                    </a:gs>
                  </a:gsLst>
                  <a:lin ang="5400000" scaled="0"/>
                </a:gradFill>
              </a:rPr>
              <a:t>Uno de los </a:t>
            </a:r>
            <a:r>
              <a:rPr lang="en-US" sz="2647" dirty="0" err="1">
                <a:gradFill>
                  <a:gsLst>
                    <a:gs pos="1250">
                      <a:srgbClr val="404040"/>
                    </a:gs>
                    <a:gs pos="100000">
                      <a:srgbClr val="404040"/>
                    </a:gs>
                  </a:gsLst>
                  <a:lin ang="5400000" scaled="0"/>
                </a:gradFill>
              </a:rPr>
              <a:t>nuevos</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pilares</a:t>
            </a:r>
            <a:r>
              <a:rPr lang="en-US" sz="2647" dirty="0">
                <a:gradFill>
                  <a:gsLst>
                    <a:gs pos="1250">
                      <a:srgbClr val="404040"/>
                    </a:gs>
                    <a:gs pos="100000">
                      <a:srgbClr val="404040"/>
                    </a:gs>
                  </a:gsLst>
                  <a:lin ang="5400000" scaled="0"/>
                </a:gradFill>
              </a:rPr>
              <a:t> para </a:t>
            </a:r>
            <a:r>
              <a:rPr lang="en-US" sz="2647" dirty="0" err="1">
                <a:gradFill>
                  <a:gsLst>
                    <a:gs pos="1250">
                      <a:srgbClr val="404040"/>
                    </a:gs>
                    <a:gs pos="100000">
                      <a:srgbClr val="404040"/>
                    </a:gs>
                  </a:gsLst>
                  <a:lin ang="5400000" scaled="0"/>
                </a:gradFill>
              </a:rPr>
              <a:t>crear</a:t>
            </a:r>
            <a:r>
              <a:rPr lang="en-US" sz="2647" dirty="0">
                <a:gradFill>
                  <a:gsLst>
                    <a:gs pos="1250">
                      <a:srgbClr val="404040"/>
                    </a:gs>
                    <a:gs pos="100000">
                      <a:srgbClr val="404040"/>
                    </a:gs>
                  </a:gsLst>
                  <a:lin ang="5400000" scaled="0"/>
                </a:gradFill>
              </a:rPr>
              <a:t> Apps </a:t>
            </a:r>
            <a:r>
              <a:rPr lang="en-US" sz="2647" dirty="0" err="1">
                <a:gradFill>
                  <a:gsLst>
                    <a:gs pos="1250">
                      <a:srgbClr val="404040"/>
                    </a:gs>
                    <a:gs pos="100000">
                      <a:srgbClr val="404040"/>
                    </a:gs>
                  </a:gsLst>
                  <a:lin ang="5400000" scaled="0"/>
                </a:gradFill>
              </a:rPr>
              <a:t>adaptativas</a:t>
            </a:r>
            <a:r>
              <a:rPr lang="en-US" sz="2647" dirty="0">
                <a:gradFill>
                  <a:gsLst>
                    <a:gs pos="1250">
                      <a:srgbClr val="404040"/>
                    </a:gs>
                    <a:gs pos="100000">
                      <a:srgbClr val="404040"/>
                    </a:gs>
                  </a:gsLst>
                  <a:lin ang="5400000" scaled="0"/>
                </a:gradFill>
              </a:rPr>
              <a:t> </a:t>
            </a:r>
            <a:endParaRPr lang="en-US" dirty="0"/>
          </a:p>
        </p:txBody>
      </p:sp>
      <p:pic>
        <p:nvPicPr>
          <p:cNvPr id="2" name="Picture 1"/>
          <p:cNvPicPr>
            <a:picLocks noChangeAspect="1"/>
          </p:cNvPicPr>
          <p:nvPr/>
        </p:nvPicPr>
        <p:blipFill>
          <a:blip r:embed="rId3"/>
          <a:stretch>
            <a:fillRect/>
          </a:stretch>
        </p:blipFill>
        <p:spPr>
          <a:xfrm>
            <a:off x="3171337" y="1408786"/>
            <a:ext cx="5591462" cy="2965906"/>
          </a:xfrm>
          <a:prstGeom prst="rect">
            <a:avLst/>
          </a:prstGeom>
        </p:spPr>
      </p:pic>
      <p:pic>
        <p:nvPicPr>
          <p:cNvPr id="6" name="Picture 5"/>
          <p:cNvPicPr>
            <a:picLocks noChangeAspect="1"/>
          </p:cNvPicPr>
          <p:nvPr/>
        </p:nvPicPr>
        <p:blipFill>
          <a:blip r:embed="rId4"/>
          <a:stretch>
            <a:fillRect/>
          </a:stretch>
        </p:blipFill>
        <p:spPr>
          <a:xfrm>
            <a:off x="538088" y="1296733"/>
            <a:ext cx="1904903" cy="3460053"/>
          </a:xfrm>
          <a:prstGeom prst="rect">
            <a:avLst/>
          </a:prstGeom>
        </p:spPr>
      </p:pic>
      <p:sp>
        <p:nvSpPr>
          <p:cNvPr id="11" name="Rectangle 10"/>
          <p:cNvSpPr/>
          <p:nvPr/>
        </p:nvSpPr>
        <p:spPr bwMode="auto">
          <a:xfrm>
            <a:off x="650141" y="1464814"/>
            <a:ext cx="1736823" cy="256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177173" y="1721600"/>
            <a:ext cx="1394828" cy="26530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86909" y="2093188"/>
            <a:ext cx="523499" cy="5481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684053" y="1969052"/>
            <a:ext cx="896425" cy="10084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10869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b="1" dirty="0" smtClean="0">
                <a:latin typeface="Exo"/>
              </a:rPr>
              <a:t>PIVOT</a:t>
            </a:r>
            <a:r>
              <a:rPr lang="en-US" dirty="0" smtClean="0"/>
              <a:t/>
            </a:r>
            <a:br>
              <a:rPr lang="en-US" dirty="0" smtClean="0"/>
            </a:br>
            <a:r>
              <a:rPr lang="en-US" sz="2647" dirty="0"/>
              <a:t>Mismo </a:t>
            </a:r>
            <a:r>
              <a:rPr lang="en-US" sz="2647" dirty="0" err="1"/>
              <a:t>comportamiento</a:t>
            </a:r>
            <a:r>
              <a:rPr lang="en-US" sz="2647" dirty="0"/>
              <a:t> </a:t>
            </a:r>
            <a:r>
              <a:rPr lang="en-US" sz="2647" dirty="0" err="1"/>
              <a:t>en</a:t>
            </a:r>
            <a:r>
              <a:rPr lang="en-US" sz="2647" dirty="0"/>
              <a:t> </a:t>
            </a:r>
            <a:r>
              <a:rPr lang="en-US" sz="2647" dirty="0" err="1"/>
              <a:t>teléfono</a:t>
            </a:r>
            <a:r>
              <a:rPr lang="en-US" sz="2647" dirty="0"/>
              <a:t>, Tabs </a:t>
            </a:r>
            <a:r>
              <a:rPr lang="en-US" sz="2647" dirty="0" err="1"/>
              <a:t>en</a:t>
            </a:r>
            <a:r>
              <a:rPr lang="en-US" sz="2647" dirty="0"/>
              <a:t> desktop</a:t>
            </a:r>
          </a:p>
        </p:txBody>
      </p:sp>
      <p:pic>
        <p:nvPicPr>
          <p:cNvPr id="3" name="Picture 2"/>
          <p:cNvPicPr>
            <a:picLocks noChangeAspect="1"/>
          </p:cNvPicPr>
          <p:nvPr/>
        </p:nvPicPr>
        <p:blipFill>
          <a:blip r:embed="rId3"/>
          <a:stretch>
            <a:fillRect/>
          </a:stretch>
        </p:blipFill>
        <p:spPr>
          <a:xfrm>
            <a:off x="650142" y="1406881"/>
            <a:ext cx="3828929" cy="2867843"/>
          </a:xfrm>
          <a:prstGeom prst="rect">
            <a:avLst/>
          </a:prstGeom>
        </p:spPr>
      </p:pic>
      <p:pic>
        <p:nvPicPr>
          <p:cNvPr id="2" name="Picture 1"/>
          <p:cNvPicPr>
            <a:picLocks noChangeAspect="1"/>
          </p:cNvPicPr>
          <p:nvPr/>
        </p:nvPicPr>
        <p:blipFill>
          <a:blip r:embed="rId4"/>
          <a:stretch>
            <a:fillRect/>
          </a:stretch>
        </p:blipFill>
        <p:spPr>
          <a:xfrm>
            <a:off x="6213831" y="1339166"/>
            <a:ext cx="2129009" cy="3374278"/>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2330938" y="3817188"/>
            <a:ext cx="3480650" cy="994472"/>
          </a:xfrm>
          <a:prstGeom prst="rect">
            <a:avLst/>
          </a:prstGeom>
        </p:spPr>
      </p:pic>
    </p:spTree>
    <p:extLst>
      <p:ext uri="{BB962C8B-B14F-4D97-AF65-F5344CB8AC3E}">
        <p14:creationId xmlns:p14="http://schemas.microsoft.com/office/powerpoint/2010/main" val="38835602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Control Pivot</a:t>
            </a:r>
            <a:endParaRPr lang="en-US" dirty="0"/>
          </a:p>
        </p:txBody>
      </p:sp>
    </p:spTree>
    <p:extLst>
      <p:ext uri="{BB962C8B-B14F-4D97-AF65-F5344CB8AC3E}">
        <p14:creationId xmlns:p14="http://schemas.microsoft.com/office/powerpoint/2010/main" val="35681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09139" y="467646"/>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40" name="TextBox 39"/>
          <p:cNvSpPr txBox="1"/>
          <p:nvPr/>
        </p:nvSpPr>
        <p:spPr>
          <a:xfrm>
            <a:off x="1946529" y="467646"/>
            <a:ext cx="874148"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Small Tablet</a:t>
            </a:r>
          </a:p>
        </p:txBody>
      </p:sp>
      <p:sp>
        <p:nvSpPr>
          <p:cNvPr id="41" name="TextBox 40"/>
          <p:cNvSpPr txBox="1"/>
          <p:nvPr/>
        </p:nvSpPr>
        <p:spPr>
          <a:xfrm>
            <a:off x="4331837" y="304764"/>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42" name="TextBox 41"/>
          <p:cNvSpPr txBox="1"/>
          <p:nvPr/>
        </p:nvSpPr>
        <p:spPr>
          <a:xfrm>
            <a:off x="7267360" y="304764"/>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Desktops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4" name="TextBox 43"/>
          <p:cNvSpPr txBox="1"/>
          <p:nvPr/>
        </p:nvSpPr>
        <p:spPr>
          <a:xfrm>
            <a:off x="1103886" y="467646"/>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8" name="TextBox 47"/>
          <p:cNvSpPr txBox="1"/>
          <p:nvPr/>
        </p:nvSpPr>
        <p:spPr>
          <a:xfrm>
            <a:off x="2877611" y="467646"/>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Large Tablet</a:t>
            </a:r>
          </a:p>
        </p:txBody>
      </p:sp>
      <p:sp>
        <p:nvSpPr>
          <p:cNvPr id="49" name="TextBox 48"/>
          <p:cNvSpPr txBox="1"/>
          <p:nvPr/>
        </p:nvSpPr>
        <p:spPr>
          <a:xfrm>
            <a:off x="6194993" y="304764"/>
            <a:ext cx="715936"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Classic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518292" y="697137"/>
            <a:ext cx="1161414" cy="73872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304" y="697137"/>
            <a:ext cx="1144517" cy="84199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409" y="697137"/>
            <a:ext cx="1123950" cy="7185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69" y="697137"/>
            <a:ext cx="652559" cy="50107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21" y="697137"/>
            <a:ext cx="446692" cy="43504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059505" y="697138"/>
            <a:ext cx="639782" cy="63727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008744" y="697138"/>
            <a:ext cx="1183684" cy="762563"/>
          </a:xfrm>
          <a:prstGeom prst="rect">
            <a:avLst/>
          </a:prstGeom>
        </p:spPr>
      </p:pic>
      <p:sp>
        <p:nvSpPr>
          <p:cNvPr id="21" name="TextBox 20"/>
          <p:cNvSpPr txBox="1"/>
          <p:nvPr/>
        </p:nvSpPr>
        <p:spPr>
          <a:xfrm>
            <a:off x="4076053" y="3072941"/>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22" name="TextBox 21"/>
          <p:cNvSpPr txBox="1"/>
          <p:nvPr/>
        </p:nvSpPr>
        <p:spPr>
          <a:xfrm>
            <a:off x="7421055" y="307294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23" name="TextBox 22"/>
          <p:cNvSpPr txBox="1"/>
          <p:nvPr/>
        </p:nvSpPr>
        <p:spPr>
          <a:xfrm>
            <a:off x="1548310" y="3072941"/>
            <a:ext cx="85755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24" name="Xbox"/>
          <p:cNvGrpSpPr/>
          <p:nvPr/>
        </p:nvGrpSpPr>
        <p:grpSpPr bwMode="ltGray">
          <a:xfrm>
            <a:off x="3582288" y="3271066"/>
            <a:ext cx="1493482" cy="1074479"/>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9689" y="3276348"/>
            <a:ext cx="2154794" cy="1314612"/>
          </a:xfrm>
          <a:prstGeom prst="rect">
            <a:avLst/>
          </a:prstGeom>
        </p:spPr>
      </p:pic>
      <p:grpSp>
        <p:nvGrpSpPr>
          <p:cNvPr id="45" name="Group 44"/>
          <p:cNvGrpSpPr/>
          <p:nvPr/>
        </p:nvGrpSpPr>
        <p:grpSpPr>
          <a:xfrm>
            <a:off x="7473506" y="3273963"/>
            <a:ext cx="820735" cy="4651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5487053" y="3269860"/>
            <a:ext cx="1648224" cy="650419"/>
          </a:xfrm>
          <a:prstGeom prst="rect">
            <a:avLst/>
          </a:prstGeom>
          <a:noFill/>
          <a:ln>
            <a:noFill/>
          </a:ln>
        </p:spPr>
      </p:pic>
      <p:sp>
        <p:nvSpPr>
          <p:cNvPr id="54" name="TextBox 53"/>
          <p:cNvSpPr txBox="1"/>
          <p:nvPr/>
        </p:nvSpPr>
        <p:spPr>
          <a:xfrm>
            <a:off x="5895489" y="307294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smtClean="0">
                <a:solidFill>
                  <a:srgbClr val="4F4F4F"/>
                </a:solidFill>
                <a:cs typeface="Segoe UI" panose="020B0502040204020203" pitchFamily="34" charset="0"/>
              </a:rPr>
              <a:t>HoloLens</a:t>
            </a:r>
            <a:endParaRPr lang="en-US" sz="1176" dirty="0">
              <a:solidFill>
                <a:srgbClr val="4F4F4F"/>
              </a:solidFill>
              <a:cs typeface="Segoe UI" panose="020B0502040204020203" pitchFamily="34" charset="0"/>
            </a:endParaRPr>
          </a:p>
        </p:txBody>
      </p:sp>
      <p:sp>
        <p:nvSpPr>
          <p:cNvPr id="56" name="Rectangle 55"/>
          <p:cNvSpPr/>
          <p:nvPr/>
        </p:nvSpPr>
        <p:spPr bwMode="auto">
          <a:xfrm>
            <a:off x="1" y="1897264"/>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3789031" y="1466770"/>
            <a:ext cx="1565939" cy="1482078"/>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4" name="Group 63"/>
              <p:cNvGrpSpPr/>
              <p:nvPr/>
            </p:nvGrpSpPr>
            <p:grpSpPr>
              <a:xfrm>
                <a:off x="5052041" y="2836625"/>
                <a:ext cx="2087919" cy="1066226"/>
                <a:chOff x="5052041" y="2836625"/>
                <a:chExt cx="2087919" cy="1066226"/>
              </a:xfrm>
            </p:grpSpPr>
            <p:sp>
              <p:nvSpPr>
                <p:cNvPr id="65"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grpSp>
    </p:spTree>
    <p:extLst>
      <p:ext uri="{BB962C8B-B14F-4D97-AF65-F5344CB8AC3E}">
        <p14:creationId xmlns:p14="http://schemas.microsoft.com/office/powerpoint/2010/main" val="33388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119" y="171792"/>
            <a:ext cx="8360574" cy="560843"/>
          </a:xfrm>
        </p:spPr>
        <p:txBody>
          <a:bodyPr/>
          <a:lstStyle/>
          <a:p>
            <a:pPr algn="l"/>
            <a:r>
              <a:rPr lang="en-US" b="1" dirty="0" smtClean="0">
                <a:latin typeface="Exo"/>
              </a:rPr>
              <a:t>ESCRIBIR ES </a:t>
            </a:r>
            <a:r>
              <a:rPr lang="en-US" b="1" dirty="0" smtClean="0">
                <a:solidFill>
                  <a:schemeClr val="accent2"/>
                </a:solidFill>
                <a:latin typeface="Exo"/>
              </a:rPr>
              <a:t>HUMANO</a:t>
            </a:r>
            <a:endParaRPr lang="en-US" b="1" dirty="0">
              <a:solidFill>
                <a:schemeClr val="accent2"/>
              </a:solidFill>
              <a:latin typeface="Exo"/>
            </a:endParaRPr>
          </a:p>
        </p:txBody>
      </p:sp>
      <p:sp>
        <p:nvSpPr>
          <p:cNvPr id="3" name="Text Placeholder 2"/>
          <p:cNvSpPr>
            <a:spLocks noGrp="1"/>
          </p:cNvSpPr>
          <p:nvPr>
            <p:ph type="body" sz="quarter" idx="10"/>
          </p:nvPr>
        </p:nvSpPr>
        <p:spPr>
          <a:xfrm>
            <a:off x="391118" y="1147597"/>
            <a:ext cx="5298537" cy="1538804"/>
          </a:xfrm>
        </p:spPr>
        <p:txBody>
          <a:bodyPr/>
          <a:lstStyle/>
          <a:p>
            <a:r>
              <a:rPr lang="en-US" dirty="0" err="1" smtClean="0"/>
              <a:t>Immediato</a:t>
            </a:r>
            <a:endParaRPr lang="en-US" dirty="0"/>
          </a:p>
          <a:p>
            <a:r>
              <a:rPr lang="en-US" dirty="0" err="1" smtClean="0"/>
              <a:t>Expresivo</a:t>
            </a:r>
            <a:endParaRPr lang="en-US" dirty="0"/>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8516" y="3412754"/>
            <a:ext cx="1282264" cy="173752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5420994" y="3412754"/>
            <a:ext cx="1282264" cy="1737525"/>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78516" y="1706955"/>
            <a:ext cx="1282264" cy="1717319"/>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7978516" y="-12412"/>
            <a:ext cx="1282264" cy="171675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20994" y="1701968"/>
            <a:ext cx="1282264" cy="1717319"/>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99756" y="-15350"/>
            <a:ext cx="1282264" cy="1717319"/>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5420994" y="480"/>
            <a:ext cx="1282264" cy="1706476"/>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6699756" y="1701968"/>
            <a:ext cx="1300672" cy="1705799"/>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6481536" y="3625986"/>
            <a:ext cx="1745749" cy="1309312"/>
          </a:xfrm>
          <a:prstGeom prst="rect">
            <a:avLst/>
          </a:prstGeom>
        </p:spPr>
      </p:pic>
    </p:spTree>
    <p:extLst>
      <p:ext uri="{BB962C8B-B14F-4D97-AF65-F5344CB8AC3E}">
        <p14:creationId xmlns:p14="http://schemas.microsoft.com/office/powerpoint/2010/main" val="1978415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smtClean="0">
                <a:latin typeface="Exo"/>
              </a:rPr>
              <a:t>INKCANVAS</a:t>
            </a:r>
            <a:endParaRPr lang="en-US" b="1" dirty="0">
              <a:latin typeface="Exo"/>
            </a:endParaRPr>
          </a:p>
        </p:txBody>
      </p:sp>
      <p:sp>
        <p:nvSpPr>
          <p:cNvPr id="4" name="Content Placeholder 3"/>
          <p:cNvSpPr>
            <a:spLocks noGrp="1"/>
          </p:cNvSpPr>
          <p:nvPr>
            <p:ph sz="quarter" idx="14"/>
          </p:nvPr>
        </p:nvSpPr>
        <p:spPr>
          <a:xfrm>
            <a:off x="201930" y="890954"/>
            <a:ext cx="3975068" cy="4571154"/>
          </a:xfrm>
        </p:spPr>
        <p:txBody>
          <a:bodyPr/>
          <a:lstStyle/>
          <a:p>
            <a:r>
              <a:rPr lang="en-US" sz="2800" dirty="0" smtClean="0"/>
              <a:t>Se </a:t>
            </a:r>
            <a:r>
              <a:rPr lang="en-US" sz="2800" dirty="0" err="1" smtClean="0"/>
              <a:t>puede</a:t>
            </a:r>
            <a:r>
              <a:rPr lang="en-US" sz="2800" dirty="0" smtClean="0"/>
              <a:t> </a:t>
            </a:r>
            <a:r>
              <a:rPr lang="en-US" sz="2800" dirty="0" err="1" smtClean="0"/>
              <a:t>configurar</a:t>
            </a:r>
            <a:r>
              <a:rPr lang="en-US" sz="2800" dirty="0" smtClean="0"/>
              <a:t> para </a:t>
            </a:r>
            <a:r>
              <a:rPr lang="en-US" sz="2800" dirty="0" err="1" smtClean="0"/>
              <a:t>utilizar</a:t>
            </a:r>
            <a:r>
              <a:rPr lang="en-US" sz="2800" dirty="0" smtClean="0"/>
              <a:t> </a:t>
            </a:r>
            <a:r>
              <a:rPr lang="en-US" sz="2800" dirty="0" err="1" smtClean="0"/>
              <a:t>diferentes</a:t>
            </a:r>
            <a:r>
              <a:rPr lang="en-US" sz="2800" dirty="0" smtClean="0"/>
              <a:t> Inputs (Pen</a:t>
            </a:r>
            <a:r>
              <a:rPr lang="en-US" sz="2800" dirty="0"/>
              <a:t>, Touch, Mouse, etc.)</a:t>
            </a:r>
          </a:p>
          <a:p>
            <a:r>
              <a:rPr lang="en-US" sz="2800" dirty="0" smtClean="0"/>
              <a:t>Se </a:t>
            </a:r>
            <a:r>
              <a:rPr lang="en-US" sz="2800" dirty="0" err="1" smtClean="0"/>
              <a:t>pueden</a:t>
            </a:r>
            <a:r>
              <a:rPr lang="en-US" sz="2800" dirty="0" smtClean="0"/>
              <a:t> </a:t>
            </a:r>
            <a:r>
              <a:rPr lang="en-US" sz="2800" dirty="0" err="1" smtClean="0"/>
              <a:t>modificar</a:t>
            </a:r>
            <a:r>
              <a:rPr lang="en-US" sz="2800" dirty="0" smtClean="0"/>
              <a:t> </a:t>
            </a:r>
            <a:r>
              <a:rPr lang="en-US" sz="2800" dirty="0" err="1" smtClean="0"/>
              <a:t>atributos</a:t>
            </a:r>
            <a:r>
              <a:rPr lang="en-US" sz="2800" dirty="0" smtClean="0"/>
              <a:t> de </a:t>
            </a:r>
            <a:r>
              <a:rPr lang="en-US" sz="2800" dirty="0" err="1" smtClean="0"/>
              <a:t>dibujo</a:t>
            </a:r>
            <a:endParaRPr lang="en-US" sz="2800" dirty="0"/>
          </a:p>
          <a:p>
            <a:r>
              <a:rPr lang="en-US" sz="2800" dirty="0" err="1" smtClean="0"/>
              <a:t>Posibilidad</a:t>
            </a:r>
            <a:r>
              <a:rPr lang="en-US" sz="2800" dirty="0" smtClean="0"/>
              <a:t> de </a:t>
            </a:r>
            <a:r>
              <a:rPr lang="en-US" sz="2800" dirty="0" err="1" smtClean="0"/>
              <a:t>sintetizar</a:t>
            </a:r>
            <a:r>
              <a:rPr lang="en-US" sz="2800" dirty="0" smtClean="0"/>
              <a:t> </a:t>
            </a:r>
            <a:r>
              <a:rPr lang="en-US" sz="2800" dirty="0" err="1" smtClean="0"/>
              <a:t>información</a:t>
            </a:r>
            <a:endParaRPr lang="en-US" sz="2800" dirty="0"/>
          </a:p>
        </p:txBody>
      </p:sp>
      <p:sp>
        <p:nvSpPr>
          <p:cNvPr id="9" name="Rectangle 4"/>
          <p:cNvSpPr/>
          <p:nvPr/>
        </p:nvSpPr>
        <p:spPr bwMode="auto">
          <a:xfrm>
            <a:off x="4823869" y="2906543"/>
            <a:ext cx="4115662" cy="468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gradFill>
                  <a:gsLst>
                    <a:gs pos="0">
                      <a:srgbClr val="FFFFFF"/>
                    </a:gs>
                    <a:gs pos="100000">
                      <a:srgbClr val="FFFFFF"/>
                    </a:gs>
                  </a:gsLst>
                  <a:lin ang="5400000" scaled="0"/>
                </a:gradFill>
                <a:latin typeface="Segoe UI Light"/>
                <a:ea typeface="Segoe UI" pitchFamily="34" charset="0"/>
                <a:cs typeface="Segoe UI" pitchFamily="34" charset="0"/>
              </a:rPr>
              <a:t>Procesado</a:t>
            </a:r>
            <a:r>
              <a:rPr lang="en-US" sz="2647" dirty="0">
                <a:gradFill>
                  <a:gsLst>
                    <a:gs pos="0">
                      <a:srgbClr val="FFFFFF"/>
                    </a:gs>
                    <a:gs pos="100000">
                      <a:srgbClr val="FFFFFF"/>
                    </a:gs>
                  </a:gsLst>
                  <a:lin ang="5400000" scaled="0"/>
                </a:gradFill>
                <a:latin typeface="Segoe UI Light"/>
                <a:ea typeface="Segoe UI" pitchFamily="34" charset="0"/>
                <a:cs typeface="Segoe UI" pitchFamily="34" charset="0"/>
              </a:rPr>
              <a:t> del </a:t>
            </a:r>
            <a:r>
              <a:rPr lang="en-US" sz="2647" dirty="0">
                <a:gradFill>
                  <a:gsLst>
                    <a:gs pos="0">
                      <a:srgbClr val="FFFFFF"/>
                    </a:gs>
                    <a:gs pos="100000">
                      <a:srgbClr val="FFFFFF"/>
                    </a:gs>
                  </a:gsLst>
                  <a:lin ang="5400000" scaled="0"/>
                </a:gradFill>
                <a:ea typeface="Segoe UI" pitchFamily="34" charset="0"/>
                <a:cs typeface="Segoe UI" pitchFamily="34" charset="0"/>
              </a:rPr>
              <a:t>Input </a:t>
            </a:r>
            <a:endParaRPr lang="en-US" sz="2647"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2"/>
          <p:cNvSpPr/>
          <p:nvPr/>
        </p:nvSpPr>
        <p:spPr bwMode="auto">
          <a:xfrm>
            <a:off x="4823869" y="1733486"/>
            <a:ext cx="4115662" cy="445878"/>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InkCanvas</a:t>
            </a:r>
            <a:endParaRPr lang="en-US" sz="2647"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4823869" y="2306052"/>
            <a:ext cx="4115662" cy="465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InkPresenter</a:t>
            </a:r>
            <a:endParaRPr lang="en-US" sz="2647" dirty="0">
              <a:solidFill>
                <a:srgbClr val="40404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8950703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Ink Canvas</a:t>
            </a:r>
            <a:endParaRPr lang="en-US" dirty="0"/>
          </a:p>
        </p:txBody>
      </p:sp>
    </p:spTree>
    <p:extLst>
      <p:ext uri="{BB962C8B-B14F-4D97-AF65-F5344CB8AC3E}">
        <p14:creationId xmlns:p14="http://schemas.microsoft.com/office/powerpoint/2010/main" val="57507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01195833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13983" y="1283140"/>
            <a:ext cx="6050867" cy="2829271"/>
          </a:xfrm>
          <a:prstGeom prst="rect">
            <a:avLst/>
          </a:prstGeom>
          <a:no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a:t>
            </a:r>
            <a:r>
              <a:rPr lang="en-US" sz="147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313983" y="1283140"/>
            <a:ext cx="4943817" cy="3236691"/>
          </a:xfrm>
          <a:prstGeom prst="rect">
            <a:avLst/>
          </a:prstGeom>
          <a:solidFill>
            <a:schemeClr val="bg1"/>
          </a:solid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FF0000"/>
                </a:solidFill>
                <a:highlight>
                  <a:srgbClr val="FFFFFF"/>
                </a:highlight>
                <a:latin typeface="Consolas" panose="020B0609020204030204" pitchFamily="49" charset="0"/>
              </a:rPr>
              <a:t> </a:t>
            </a:r>
            <a:r>
              <a:rPr lang="en-US" sz="1471" b="1" dirty="0">
                <a:solidFill>
                  <a:srgbClr val="FF0000"/>
                </a:solidFill>
                <a:highlight>
                  <a:srgbClr val="FFFFFF"/>
                </a:highlight>
                <a:latin typeface="Consolas" panose="020B0609020204030204" pitchFamily="49" charset="0"/>
              </a:rPr>
              <a:t>x</a:t>
            </a:r>
            <a:r>
              <a:rPr lang="en-US" sz="1471" b="1" dirty="0">
                <a:solidFill>
                  <a:srgbClr val="0000FF"/>
                </a:solidFill>
                <a:highlight>
                  <a:srgbClr val="FFFFFF"/>
                </a:highlight>
                <a:latin typeface="Consolas" panose="020B0609020204030204" pitchFamily="49" charset="0"/>
              </a:rPr>
              <a:t>:</a:t>
            </a:r>
            <a:r>
              <a:rPr lang="en-US" sz="1471" b="1" dirty="0">
                <a:solidFill>
                  <a:srgbClr val="FF0000"/>
                </a:solidFill>
                <a:highlight>
                  <a:srgbClr val="FFFFFF"/>
                </a:highlight>
                <a:latin typeface="Consolas" panose="020B0609020204030204" pitchFamily="49" charset="0"/>
              </a:rPr>
              <a:t>DataType</a:t>
            </a:r>
            <a:r>
              <a:rPr lang="en-US" sz="1471" b="1" dirty="0">
                <a:solidFill>
                  <a:srgbClr val="0000FF"/>
                </a:solidFill>
                <a:highlight>
                  <a:srgbClr val="FFFFFF"/>
                </a:highlight>
                <a:latin typeface="Consolas" panose="020B0609020204030204" pitchFamily="49" charset="0"/>
              </a:rPr>
              <a:t>="local:FreeBookCategory"</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x</a:t>
            </a:r>
            <a:r>
              <a:rPr lang="en-US" sz="1471" b="1" dirty="0" err="1">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471" b="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pPr algn="l"/>
            <a:r>
              <a:rPr lang="en-US" b="1" dirty="0" smtClean="0">
                <a:latin typeface="Exo"/>
              </a:rPr>
              <a:t>MEJORAS EN </a:t>
            </a:r>
            <a:r>
              <a:rPr lang="en-US" b="1" dirty="0" smtClean="0">
                <a:solidFill>
                  <a:schemeClr val="accent2"/>
                </a:solidFill>
                <a:latin typeface="Exo"/>
              </a:rPr>
              <a:t>RENDIMIENTO</a:t>
            </a:r>
            <a:r>
              <a:rPr lang="en-US" b="1" dirty="0" smtClean="0">
                <a:latin typeface="Exo"/>
              </a:rPr>
              <a:t/>
            </a:r>
            <a:br>
              <a:rPr lang="en-US" b="1" dirty="0" smtClean="0">
                <a:latin typeface="Exo"/>
              </a:rPr>
            </a:br>
            <a:r>
              <a:rPr lang="en-US" sz="2647" dirty="0" smtClean="0">
                <a:gradFill>
                  <a:gsLst>
                    <a:gs pos="1250">
                      <a:srgbClr val="404040"/>
                    </a:gs>
                    <a:gs pos="100000">
                      <a:srgbClr val="404040"/>
                    </a:gs>
                  </a:gsLst>
                  <a:lin ang="5400000" scaled="0"/>
                </a:gradFill>
              </a:rPr>
              <a:t>Bindings </a:t>
            </a:r>
            <a:r>
              <a:rPr lang="en-US" sz="2647" dirty="0" err="1">
                <a:gradFill>
                  <a:gsLst>
                    <a:gs pos="1250">
                      <a:srgbClr val="404040"/>
                    </a:gs>
                    <a:gs pos="100000">
                      <a:srgbClr val="404040"/>
                    </a:gs>
                  </a:gsLst>
                  <a:lin ang="5400000" scaled="0"/>
                </a:gradFill>
              </a:rPr>
              <a:t>compilados</a:t>
            </a:r>
            <a:r>
              <a:rPr lang="en-US" sz="2647" dirty="0">
                <a:gradFill>
                  <a:gsLst>
                    <a:gs pos="1250">
                      <a:srgbClr val="404040"/>
                    </a:gs>
                    <a:gs pos="100000">
                      <a:srgbClr val="404040"/>
                    </a:gs>
                  </a:gsLst>
                  <a:lin ang="5400000" scaled="0"/>
                </a:gradFill>
              </a:rPr>
              <a:t> AKA {</a:t>
            </a:r>
            <a:r>
              <a:rPr lang="en-US" sz="2647" dirty="0" err="1">
                <a:gradFill>
                  <a:gsLst>
                    <a:gs pos="1250">
                      <a:srgbClr val="404040"/>
                    </a:gs>
                    <a:gs pos="100000">
                      <a:srgbClr val="404040"/>
                    </a:gs>
                  </a:gsLst>
                  <a:lin ang="5400000" scaled="0"/>
                </a:gradFill>
              </a:rPr>
              <a:t>x:Bind</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como</a:t>
            </a:r>
            <a:r>
              <a:rPr lang="en-US" sz="2647" dirty="0">
                <a:gradFill>
                  <a:gsLst>
                    <a:gs pos="1250">
                      <a:srgbClr val="404040"/>
                    </a:gs>
                    <a:gs pos="100000">
                      <a:srgbClr val="404040"/>
                    </a:gs>
                  </a:gsLst>
                  <a:lin ang="5400000" scaled="0"/>
                </a:gradFill>
              </a:rPr>
              <a:t> {Binding}</a:t>
            </a:r>
            <a:endParaRPr lang="en-US" sz="3971" dirty="0"/>
          </a:p>
        </p:txBody>
      </p:sp>
      <p:sp>
        <p:nvSpPr>
          <p:cNvPr id="4" name="TextBox 3"/>
          <p:cNvSpPr txBox="1"/>
          <p:nvPr/>
        </p:nvSpPr>
        <p:spPr>
          <a:xfrm>
            <a:off x="145903" y="4588706"/>
            <a:ext cx="8796167" cy="466542"/>
          </a:xfrm>
          <a:prstGeom prst="rect">
            <a:avLst/>
          </a:prstGeom>
          <a:noFill/>
        </p:spPr>
        <p:txBody>
          <a:bodyPr wrap="square" lIns="134464" tIns="107571" rIns="134464" bIns="107571" rtlCol="0">
            <a:spAutoFit/>
          </a:bodyPr>
          <a:lstStyle/>
          <a:p>
            <a:pPr>
              <a:lnSpc>
                <a:spcPct val="90000"/>
              </a:lnSpc>
              <a:spcAft>
                <a:spcPts val="441"/>
              </a:spcAft>
            </a:pPr>
            <a:r>
              <a:rPr lang="es-ES" dirty="0"/>
              <a:t>Se resuelve en tiempo de compilación y produce errores!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810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2420" y="1059034"/>
            <a:ext cx="1154147" cy="461669"/>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66" y="218635"/>
            <a:ext cx="7395505" cy="2285691"/>
          </a:xfrm>
          <a:prstGeom prst="rect">
            <a:avLst/>
          </a:prstGeom>
        </p:spPr>
      </p:pic>
      <p:grpSp>
        <p:nvGrpSpPr>
          <p:cNvPr id="10" name="Group 9"/>
          <p:cNvGrpSpPr/>
          <p:nvPr/>
        </p:nvGrpSpPr>
        <p:grpSpPr>
          <a:xfrm>
            <a:off x="257956" y="2627777"/>
            <a:ext cx="8684116" cy="2266619"/>
            <a:chOff x="350837" y="3573462"/>
            <a:chExt cx="11811000" cy="3082760"/>
          </a:xfrm>
        </p:grpSpPr>
        <p:sp>
          <p:nvSpPr>
            <p:cNvPr id="9" name="TextBox 8"/>
            <p:cNvSpPr txBox="1"/>
            <p:nvPr/>
          </p:nvSpPr>
          <p:spPr>
            <a:xfrm>
              <a:off x="350837" y="4564062"/>
              <a:ext cx="1754863" cy="960338"/>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 </a:t>
              </a:r>
              <a:r>
                <a:rPr lang="en-US" sz="1765" dirty="0" err="1">
                  <a:gradFill>
                    <a:gsLst>
                      <a:gs pos="2917">
                        <a:srgbClr val="404040"/>
                      </a:gs>
                      <a:gs pos="30000">
                        <a:srgbClr val="404040"/>
                      </a:gs>
                    </a:gsLst>
                    <a:lin ang="5400000" scaled="0"/>
                  </a:gradFill>
                </a:rPr>
                <a:t>compilado</a:t>
              </a:r>
              <a:endParaRPr lang="en-US" sz="1765"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1" y="4858309"/>
            <a:ext cx="2254469" cy="319066"/>
          </a:xfrm>
          <a:prstGeom prst="rect">
            <a:avLst/>
          </a:prstGeom>
          <a:noFill/>
        </p:spPr>
        <p:txBody>
          <a:bodyPr wrap="none" lIns="134464" tIns="107571" rIns="134464" bIns="107571" rtlCol="0">
            <a:spAutoFit/>
          </a:bodyPr>
          <a:lstStyle/>
          <a:p>
            <a:pPr>
              <a:lnSpc>
                <a:spcPct val="90000"/>
              </a:lnSpc>
              <a:spcAft>
                <a:spcPts val="441"/>
              </a:spcAft>
            </a:pPr>
            <a:r>
              <a:rPr lang="en-US" sz="735" dirty="0">
                <a:solidFill>
                  <a:srgbClr val="404040"/>
                </a:solidFill>
              </a:rPr>
              <a:t>Links: </a:t>
            </a:r>
            <a:r>
              <a:rPr lang="en-US" sz="735" dirty="0">
                <a:solidFill>
                  <a:srgbClr val="404040"/>
                </a:solidFill>
                <a:hlinkClick r:id="rId4"/>
              </a:rPr>
              <a:t>Windows Performance Analyzer</a:t>
            </a:r>
            <a:r>
              <a:rPr lang="en-US" sz="735" dirty="0">
                <a:solidFill>
                  <a:srgbClr val="404040"/>
                </a:solidFill>
              </a:rPr>
              <a:t>, </a:t>
            </a:r>
            <a:r>
              <a:rPr lang="en-US" sz="735" dirty="0" err="1">
                <a:solidFill>
                  <a:srgbClr val="404040"/>
                </a:solidFill>
                <a:hlinkClick r:id="rId5"/>
              </a:rPr>
              <a:t>EventSource</a:t>
            </a:r>
            <a:endParaRPr lang="en-US" sz="73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91928574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2" y="1084599"/>
            <a:ext cx="8997662" cy="2831789"/>
          </a:xfrm>
          <a:prstGeom prst="rect">
            <a:avLst/>
          </a:prstGeom>
        </p:spPr>
      </p:pic>
      <p:sp>
        <p:nvSpPr>
          <p:cNvPr id="5" name="TextBox 4"/>
          <p:cNvSpPr txBox="1"/>
          <p:nvPr/>
        </p:nvSpPr>
        <p:spPr>
          <a:xfrm>
            <a:off x="3169389" y="2205131"/>
            <a:ext cx="85665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No </a:t>
            </a:r>
          </a:p>
          <a:p>
            <a:pPr algn="ctr">
              <a:lnSpc>
                <a:spcPct val="90000"/>
              </a:lnSpc>
              <a:spcAft>
                <a:spcPts val="441"/>
              </a:spcAft>
            </a:pPr>
            <a:r>
              <a:rPr lang="en-US" sz="1324" dirty="0">
                <a:gradFill>
                  <a:gsLst>
                    <a:gs pos="2917">
                      <a:srgbClr val="404040"/>
                    </a:gs>
                    <a:gs pos="30000">
                      <a:srgbClr val="404040"/>
                    </a:gs>
                  </a:gsLst>
                  <a:lin ang="5400000" scaled="0"/>
                </a:gradFill>
              </a:rPr>
              <a:t>Bindings</a:t>
            </a:r>
          </a:p>
        </p:txBody>
      </p:sp>
      <p:sp>
        <p:nvSpPr>
          <p:cNvPr id="8" name="TextBox 7"/>
          <p:cNvSpPr txBox="1"/>
          <p:nvPr/>
        </p:nvSpPr>
        <p:spPr>
          <a:xfrm>
            <a:off x="3987344" y="2205131"/>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9" name="TextBox 8"/>
          <p:cNvSpPr txBox="1"/>
          <p:nvPr/>
        </p:nvSpPr>
        <p:spPr>
          <a:xfrm>
            <a:off x="6019219" y="2093078"/>
            <a:ext cx="85883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0" name="TextBox 9"/>
          <p:cNvSpPr txBox="1"/>
          <p:nvPr/>
        </p:nvSpPr>
        <p:spPr>
          <a:xfrm>
            <a:off x="7178248" y="2774224"/>
            <a:ext cx="89672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1" name="TextBox 10"/>
          <p:cNvSpPr txBox="1"/>
          <p:nvPr/>
        </p:nvSpPr>
        <p:spPr>
          <a:xfrm>
            <a:off x="5072488" y="2933476"/>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pPr algn="l"/>
            <a:r>
              <a:rPr lang="en-US" b="1" dirty="0" smtClean="0">
                <a:latin typeface="Exo"/>
              </a:rPr>
              <a:t>CONSUMO DE </a:t>
            </a:r>
            <a:r>
              <a:rPr lang="en-US" b="1" dirty="0" smtClean="0">
                <a:solidFill>
                  <a:schemeClr val="accent2"/>
                </a:solidFill>
                <a:latin typeface="Exo"/>
              </a:rPr>
              <a:t>MEMORIA</a:t>
            </a:r>
            <a:endParaRPr lang="en-US" b="1" dirty="0">
              <a:solidFill>
                <a:schemeClr val="accent2"/>
              </a:solidFill>
              <a:latin typeface="Exo"/>
            </a:endParaRPr>
          </a:p>
        </p:txBody>
      </p:sp>
      <p:sp>
        <p:nvSpPr>
          <p:cNvPr id="13" name="TextBox 12"/>
          <p:cNvSpPr txBox="1"/>
          <p:nvPr/>
        </p:nvSpPr>
        <p:spPr>
          <a:xfrm>
            <a:off x="2555045" y="4073528"/>
            <a:ext cx="3638758"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rgbClr val="404040"/>
                    </a:gs>
                    <a:gs pos="30000">
                      <a:srgbClr val="404040"/>
                    </a:gs>
                  </a:gsLst>
                  <a:lin ang="5400000" scaled="0"/>
                </a:gradFill>
              </a:rPr>
              <a:t>1600 borders con </a:t>
            </a:r>
            <a:r>
              <a:rPr lang="en-US" sz="1765" dirty="0" err="1">
                <a:gradFill>
                  <a:gsLst>
                    <a:gs pos="2917">
                      <a:srgbClr val="404040"/>
                    </a:gs>
                    <a:gs pos="30000">
                      <a:srgbClr val="404040"/>
                    </a:gs>
                  </a:gsLst>
                  <a:lin ang="5400000" scaled="0"/>
                </a:gradFill>
              </a:rPr>
              <a:t>su</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fondo</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bindeado</a:t>
            </a:r>
            <a:endParaRPr lang="en-US" sz="176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49695245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Exo"/>
              </a:rPr>
              <a:t>USANDO BINDINGS </a:t>
            </a:r>
            <a:r>
              <a:rPr lang="en-US" b="1" dirty="0" smtClean="0">
                <a:solidFill>
                  <a:schemeClr val="accent2"/>
                </a:solidFill>
                <a:latin typeface="Exo"/>
              </a:rPr>
              <a:t>COMPILADOS</a:t>
            </a:r>
            <a:endParaRPr lang="en-US" b="1" dirty="0">
              <a:solidFill>
                <a:schemeClr val="accent2"/>
              </a:solidFill>
              <a:latin typeface="Exo"/>
            </a:endParaRPr>
          </a:p>
        </p:txBody>
      </p:sp>
      <p:sp>
        <p:nvSpPr>
          <p:cNvPr id="3" name="Text Placeholder 2"/>
          <p:cNvSpPr>
            <a:spLocks noGrp="1"/>
          </p:cNvSpPr>
          <p:nvPr>
            <p:ph type="body" sz="quarter" idx="10"/>
          </p:nvPr>
        </p:nvSpPr>
        <p:spPr>
          <a:xfrm>
            <a:off x="201930" y="892122"/>
            <a:ext cx="8740142" cy="3465564"/>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28280156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27512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01930" y="892121"/>
            <a:ext cx="8740142" cy="3305520"/>
          </a:xfrm>
        </p:spPr>
        <p:txBody>
          <a:bodyPr/>
          <a:lstStyle/>
          <a:p>
            <a:r>
              <a:rPr lang="en-US" sz="1800" dirty="0"/>
              <a:t>Duck Typing – </a:t>
            </a:r>
            <a:r>
              <a:rPr lang="en-US" sz="1800" dirty="0" err="1"/>
              <a:t>mismo</a:t>
            </a:r>
            <a:r>
              <a:rPr lang="en-US" sz="1800" dirty="0"/>
              <a:t> </a:t>
            </a:r>
            <a:r>
              <a:rPr lang="en-US" sz="1800" dirty="0" err="1"/>
              <a:t>nombre</a:t>
            </a:r>
            <a:r>
              <a:rPr lang="en-US" sz="1800" dirty="0"/>
              <a:t> de </a:t>
            </a:r>
            <a:r>
              <a:rPr lang="en-US" sz="1800" dirty="0" err="1"/>
              <a:t>propiedad</a:t>
            </a:r>
            <a:r>
              <a:rPr lang="en-US" sz="1800" dirty="0"/>
              <a:t> </a:t>
            </a:r>
            <a:r>
              <a:rPr lang="en-US" sz="1800" dirty="0" err="1"/>
              <a:t>en</a:t>
            </a:r>
            <a:r>
              <a:rPr lang="en-US" sz="1800" dirty="0"/>
              <a:t> </a:t>
            </a:r>
            <a:r>
              <a:rPr lang="en-US" sz="1800" dirty="0" err="1"/>
              <a:t>diferentes</a:t>
            </a:r>
            <a:r>
              <a:rPr lang="en-US" sz="1800" dirty="0"/>
              <a:t> </a:t>
            </a:r>
            <a:r>
              <a:rPr lang="en-US" sz="1800" dirty="0" err="1"/>
              <a:t>objetos</a:t>
            </a:r>
            <a:endParaRPr lang="en-US" sz="1800" dirty="0"/>
          </a:p>
          <a:p>
            <a:pPr lvl="1"/>
            <a:r>
              <a:rPr lang="en-US" sz="1050" dirty="0"/>
              <a:t>Text=“{Binding Age}” </a:t>
            </a:r>
            <a:r>
              <a:rPr lang="en-US" sz="1050" dirty="0" err="1"/>
              <a:t>funciona</a:t>
            </a:r>
            <a:r>
              <a:rPr lang="en-US" sz="1050" dirty="0"/>
              <a:t> con </a:t>
            </a:r>
            <a:r>
              <a:rPr lang="en-US" sz="1050" dirty="0" err="1"/>
              <a:t>objetos</a:t>
            </a:r>
            <a:r>
              <a:rPr lang="en-US" sz="1050" dirty="0"/>
              <a:t> </a:t>
            </a:r>
            <a:r>
              <a:rPr lang="en-US" sz="1050" dirty="0" err="1"/>
              <a:t>perro</a:t>
            </a:r>
            <a:r>
              <a:rPr lang="en-US" sz="1050" dirty="0"/>
              <a:t> y persona </a:t>
            </a:r>
          </a:p>
          <a:p>
            <a:pPr lvl="1"/>
            <a:r>
              <a:rPr lang="en-US" sz="1050" dirty="0"/>
              <a:t>x:Bind Mitigation: </a:t>
            </a:r>
            <a:r>
              <a:rPr lang="en-US" sz="1050" dirty="0" err="1"/>
              <a:t>Usa</a:t>
            </a:r>
            <a:r>
              <a:rPr lang="en-US" sz="1050" dirty="0"/>
              <a:t> </a:t>
            </a:r>
            <a:r>
              <a:rPr lang="en-US" sz="1050" dirty="0" err="1"/>
              <a:t>una</a:t>
            </a:r>
            <a:r>
              <a:rPr lang="en-US" sz="1050" dirty="0"/>
              <a:t> </a:t>
            </a:r>
            <a:r>
              <a:rPr lang="en-US" sz="1050" dirty="0" err="1"/>
              <a:t>clase</a:t>
            </a:r>
            <a:r>
              <a:rPr lang="en-US" sz="1050" dirty="0"/>
              <a:t> base o </a:t>
            </a:r>
            <a:r>
              <a:rPr lang="en-US" sz="1050" dirty="0" err="1"/>
              <a:t>interfaz</a:t>
            </a:r>
            <a:endParaRPr lang="en-US" sz="1050" dirty="0"/>
          </a:p>
          <a:p>
            <a:pPr lvl="1"/>
            <a:endParaRPr lang="en-US" sz="1050" dirty="0"/>
          </a:p>
          <a:p>
            <a:r>
              <a:rPr lang="en-US" sz="1800" dirty="0"/>
              <a:t>Dictionary graphs</a:t>
            </a:r>
          </a:p>
          <a:p>
            <a:pPr lvl="1"/>
            <a:r>
              <a:rPr lang="en-US" sz="1050" dirty="0"/>
              <a:t>{Binding} </a:t>
            </a:r>
            <a:r>
              <a:rPr lang="en-US" sz="1050" dirty="0" err="1"/>
              <a:t>puede</a:t>
            </a:r>
            <a:r>
              <a:rPr lang="en-US" sz="1050" dirty="0"/>
              <a:t> </a:t>
            </a:r>
            <a:r>
              <a:rPr lang="en-US" sz="1050" dirty="0" err="1"/>
              <a:t>funcionar</a:t>
            </a:r>
            <a:r>
              <a:rPr lang="en-US" sz="1050" dirty="0"/>
              <a:t> con JSON y </a:t>
            </a:r>
            <a:r>
              <a:rPr lang="en-US" sz="1050" dirty="0" err="1"/>
              <a:t>otros</a:t>
            </a:r>
            <a:r>
              <a:rPr lang="en-US" sz="1050" dirty="0"/>
              <a:t> </a:t>
            </a:r>
            <a:r>
              <a:rPr lang="en-US" sz="1050" dirty="0" err="1"/>
              <a:t>diccionarios</a:t>
            </a:r>
            <a:r>
              <a:rPr lang="en-US" sz="1050" dirty="0"/>
              <a:t> de </a:t>
            </a:r>
            <a:r>
              <a:rPr lang="en-US" sz="1050" dirty="0" err="1"/>
              <a:t>objetos</a:t>
            </a:r>
            <a:r>
              <a:rPr lang="en-US" sz="1050" dirty="0"/>
              <a:t> no </a:t>
            </a:r>
            <a:r>
              <a:rPr lang="en-US" sz="1050" dirty="0" err="1"/>
              <a:t>tipados</a:t>
            </a:r>
            <a:endParaRPr lang="en-US" sz="1050" dirty="0"/>
          </a:p>
          <a:p>
            <a:pPr lvl="1"/>
            <a:r>
              <a:rPr lang="en-US" sz="1050" dirty="0"/>
              <a:t>{</a:t>
            </a:r>
            <a:r>
              <a:rPr lang="en-US" sz="1050" dirty="0" err="1"/>
              <a:t>x:Bind</a:t>
            </a:r>
            <a:r>
              <a:rPr lang="en-US" sz="1050" dirty="0"/>
              <a:t>} No </a:t>
            </a:r>
            <a:r>
              <a:rPr lang="en-US" sz="1050" dirty="0" err="1"/>
              <a:t>funciona</a:t>
            </a:r>
            <a:r>
              <a:rPr lang="en-US" sz="1050" dirty="0"/>
              <a:t> sin </a:t>
            </a:r>
            <a:r>
              <a:rPr lang="en-US" sz="1050" dirty="0" err="1"/>
              <a:t>información</a:t>
            </a:r>
            <a:r>
              <a:rPr lang="en-US" sz="1050" dirty="0"/>
              <a:t> de </a:t>
            </a:r>
            <a:r>
              <a:rPr lang="en-US" sz="1050" dirty="0" err="1"/>
              <a:t>tipado</a:t>
            </a:r>
            <a:endParaRPr lang="en-US" sz="1050" dirty="0"/>
          </a:p>
          <a:p>
            <a:pPr lvl="1"/>
            <a:r>
              <a:rPr lang="es-ES" sz="1050" dirty="0"/>
              <a:t>Probablemente se podrían hacer suficientes </a:t>
            </a:r>
            <a:r>
              <a:rPr lang="es-ES" sz="1050" dirty="0" err="1"/>
              <a:t>Catings</a:t>
            </a:r>
            <a:r>
              <a:rPr lang="es-ES" sz="1050" dirty="0"/>
              <a:t> para hacer que funcione, pero la experiencia sería pobre</a:t>
            </a:r>
            <a:endParaRPr lang="en-US" sz="900" dirty="0"/>
          </a:p>
          <a:p>
            <a:r>
              <a:rPr lang="en-US" sz="1800" dirty="0" err="1"/>
              <a:t>Creación</a:t>
            </a:r>
            <a:r>
              <a:rPr lang="en-US" sz="1800" dirty="0"/>
              <a:t> de bindings </a:t>
            </a:r>
            <a:r>
              <a:rPr lang="en-US" sz="1800" dirty="0" err="1"/>
              <a:t>programáticamente</a:t>
            </a:r>
            <a:endParaRPr lang="en-US" sz="1800" dirty="0"/>
          </a:p>
          <a:p>
            <a:pPr lvl="1"/>
            <a:r>
              <a:rPr lang="en-US" sz="1050" dirty="0"/>
              <a:t>{</a:t>
            </a:r>
            <a:r>
              <a:rPr lang="en-US" sz="1050" dirty="0" err="1"/>
              <a:t>x:Bind</a:t>
            </a:r>
            <a:r>
              <a:rPr lang="en-US" sz="1050" dirty="0"/>
              <a:t>} no </a:t>
            </a:r>
            <a:r>
              <a:rPr lang="en-US" sz="1050" dirty="0" err="1"/>
              <a:t>tiene</a:t>
            </a:r>
            <a:r>
              <a:rPr lang="en-US" sz="1050" dirty="0"/>
              <a:t> la </a:t>
            </a:r>
            <a:r>
              <a:rPr lang="en-US" sz="1050" dirty="0" err="1"/>
              <a:t>capacidad</a:t>
            </a:r>
            <a:r>
              <a:rPr lang="en-US" sz="1050" dirty="0"/>
              <a:t> de </a:t>
            </a:r>
            <a:r>
              <a:rPr lang="en-US" sz="1050" dirty="0" err="1"/>
              <a:t>añadir</a:t>
            </a:r>
            <a:r>
              <a:rPr lang="en-US" sz="1050" dirty="0"/>
              <a:t> / </a:t>
            </a:r>
            <a:r>
              <a:rPr lang="en-US" sz="1050" dirty="0" err="1"/>
              <a:t>quitar</a:t>
            </a:r>
            <a:r>
              <a:rPr lang="en-US" sz="1050" dirty="0"/>
              <a:t> bindings </a:t>
            </a:r>
            <a:r>
              <a:rPr lang="en-US" sz="1050" dirty="0" err="1"/>
              <a:t>en</a:t>
            </a:r>
            <a:r>
              <a:rPr lang="en-US" sz="1050" dirty="0"/>
              <a:t> runtime</a:t>
            </a:r>
          </a:p>
          <a:p>
            <a:pPr lvl="1"/>
            <a:endParaRPr lang="en-US" sz="1050" dirty="0"/>
          </a:p>
          <a:p>
            <a:r>
              <a:rPr lang="en-US" sz="1800" dirty="0"/>
              <a:t>Use in a style</a:t>
            </a:r>
          </a:p>
          <a:p>
            <a:pPr lvl="1"/>
            <a:r>
              <a:rPr lang="en-US" sz="1050" dirty="0"/>
              <a:t>{</a:t>
            </a:r>
            <a:r>
              <a:rPr lang="en-US" sz="1050" dirty="0" err="1"/>
              <a:t>x:Bind</a:t>
            </a:r>
            <a:r>
              <a:rPr lang="en-US" sz="1050" dirty="0"/>
              <a:t>} no se </a:t>
            </a:r>
            <a:r>
              <a:rPr lang="en-US" sz="1050" dirty="0" err="1"/>
              <a:t>puede</a:t>
            </a:r>
            <a:r>
              <a:rPr lang="en-US" sz="1050" dirty="0"/>
              <a:t> </a:t>
            </a:r>
            <a:r>
              <a:rPr lang="en-US" sz="1050" dirty="0" err="1"/>
              <a:t>usar</a:t>
            </a:r>
            <a:r>
              <a:rPr lang="en-US" sz="1050" dirty="0"/>
              <a:t> </a:t>
            </a:r>
            <a:r>
              <a:rPr lang="en-US" sz="1050" dirty="0" err="1"/>
              <a:t>en</a:t>
            </a:r>
            <a:r>
              <a:rPr lang="en-US" sz="1050" dirty="0"/>
              <a:t> un </a:t>
            </a:r>
            <a:r>
              <a:rPr lang="en-US" sz="1050" dirty="0" err="1"/>
              <a:t>estilo</a:t>
            </a:r>
            <a:r>
              <a:rPr lang="en-US" sz="1050" dirty="0"/>
              <a:t> para setters </a:t>
            </a:r>
            <a:r>
              <a:rPr lang="en-US" sz="1050" dirty="0" err="1"/>
              <a:t>etc</a:t>
            </a:r>
            <a:endParaRPr lang="en-US" sz="1050" dirty="0"/>
          </a:p>
          <a:p>
            <a:pPr lvl="1"/>
            <a:r>
              <a:rPr lang="en-US" sz="1050" dirty="0"/>
              <a:t>Si </a:t>
            </a:r>
            <a:r>
              <a:rPr lang="en-US" sz="1050" dirty="0" err="1"/>
              <a:t>podemos</a:t>
            </a:r>
            <a:r>
              <a:rPr lang="en-US" sz="1050" dirty="0"/>
              <a:t> </a:t>
            </a:r>
            <a:r>
              <a:rPr lang="en-US" sz="1050" dirty="0" err="1"/>
              <a:t>usarlo</a:t>
            </a:r>
            <a:r>
              <a:rPr lang="en-US" sz="1050" dirty="0"/>
              <a:t> </a:t>
            </a:r>
            <a:r>
              <a:rPr lang="en-US" sz="1050" dirty="0" err="1"/>
              <a:t>en</a:t>
            </a:r>
            <a:r>
              <a:rPr lang="en-US" sz="1050" dirty="0"/>
              <a:t> un </a:t>
            </a:r>
            <a:r>
              <a:rPr lang="en-US" sz="1050" dirty="0" err="1"/>
              <a:t>DataTemplate</a:t>
            </a:r>
            <a:r>
              <a:rPr lang="en-US" sz="1050" dirty="0"/>
              <a:t> </a:t>
            </a:r>
            <a:r>
              <a:rPr lang="en-US" sz="1050" dirty="0" err="1"/>
              <a:t>definido</a:t>
            </a:r>
            <a:r>
              <a:rPr lang="en-US" sz="1050" dirty="0"/>
              <a:t> </a:t>
            </a:r>
            <a:r>
              <a:rPr lang="en-US" sz="1050" dirty="0" err="1"/>
              <a:t>en</a:t>
            </a:r>
            <a:r>
              <a:rPr lang="en-US" sz="1050" dirty="0"/>
              <a:t> el style</a:t>
            </a:r>
            <a:endParaRPr lang="en-US" sz="1350" dirty="0"/>
          </a:p>
        </p:txBody>
      </p:sp>
      <p:sp>
        <p:nvSpPr>
          <p:cNvPr id="2" name="Title 1"/>
          <p:cNvSpPr>
            <a:spLocks noGrp="1"/>
          </p:cNvSpPr>
          <p:nvPr>
            <p:ph type="title"/>
          </p:nvPr>
        </p:nvSpPr>
        <p:spPr/>
        <p:txBody>
          <a:bodyPr/>
          <a:lstStyle/>
          <a:p>
            <a:pPr algn="l"/>
            <a:r>
              <a:rPr lang="en-US" b="1" dirty="0" smtClean="0">
                <a:latin typeface="Exo"/>
              </a:rPr>
              <a:t>¿CUÁNDO USAMOS BINDINGS</a:t>
            </a:r>
            <a:r>
              <a:rPr lang="en-US" b="1" dirty="0" smtClean="0">
                <a:solidFill>
                  <a:schemeClr val="accent2"/>
                </a:solidFill>
                <a:latin typeface="Exo"/>
              </a:rPr>
              <a:t> “CÁSICOS”</a:t>
            </a:r>
            <a:r>
              <a:rPr lang="en-US" b="1" dirty="0" smtClean="0">
                <a:latin typeface="Exo"/>
              </a:rPr>
              <a:t>?</a:t>
            </a:r>
            <a:endParaRPr lang="en-US" b="1" dirty="0">
              <a:latin typeface="Exo"/>
            </a:endParaRPr>
          </a:p>
        </p:txBody>
      </p:sp>
    </p:spTree>
    <p:extLst>
      <p:ext uri="{BB962C8B-B14F-4D97-AF65-F5344CB8AC3E}">
        <p14:creationId xmlns:p14="http://schemas.microsoft.com/office/powerpoint/2010/main" val="391121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1888120"/>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571257" y="2230011"/>
            <a:ext cx="8023860" cy="1036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grpSp>
        <p:nvGrpSpPr>
          <p:cNvPr id="111" name="Group 110"/>
          <p:cNvGrpSpPr/>
          <p:nvPr/>
        </p:nvGrpSpPr>
        <p:grpSpPr>
          <a:xfrm>
            <a:off x="574358" y="1566648"/>
            <a:ext cx="8023860" cy="13030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12" name="Group 11"/>
          <p:cNvGrpSpPr/>
          <p:nvPr/>
        </p:nvGrpSpPr>
        <p:grpSpPr>
          <a:xfrm>
            <a:off x="3830961" y="1457626"/>
            <a:ext cx="1482078" cy="1482078"/>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96" name="Group 95"/>
          <p:cNvGrpSpPr/>
          <p:nvPr/>
        </p:nvGrpSpPr>
        <p:grpSpPr>
          <a:xfrm>
            <a:off x="564036" y="1355743"/>
            <a:ext cx="8037576" cy="170078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sp>
        <p:nvSpPr>
          <p:cNvPr id="15" name="Rectangle 14"/>
          <p:cNvSpPr/>
          <p:nvPr/>
        </p:nvSpPr>
        <p:spPr>
          <a:xfrm>
            <a:off x="2992081" y="2260614"/>
            <a:ext cx="3159840" cy="424732"/>
          </a:xfrm>
          <a:prstGeom prst="rect">
            <a:avLst/>
          </a:prstGeom>
          <a:noFill/>
        </p:spPr>
        <p:txBody>
          <a:bodyPr wrap="none">
            <a:sp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3521945" y="1401638"/>
            <a:ext cx="1005301" cy="56939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49630" y="3230738"/>
              <a:ext cx="500832"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4616755" y="1401638"/>
            <a:ext cx="1005301" cy="56939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48578" y="3230738"/>
              <a:ext cx="702939"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2387418" y="1520042"/>
            <a:ext cx="1005301" cy="56939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2312" y="3230737"/>
              <a:ext cx="875470"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5751283" y="1520041"/>
            <a:ext cx="1005301" cy="56939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46652" y="3230738"/>
              <a:ext cx="1306795"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4675003" y="1003373"/>
            <a:ext cx="974831" cy="57846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6970293" y="1797147"/>
            <a:ext cx="1005301" cy="56939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72350" y="3230737"/>
              <a:ext cx="1055393"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5732945" y="1011474"/>
            <a:ext cx="1140051" cy="61380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2432137" y="1317987"/>
            <a:ext cx="1037885" cy="400496"/>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3584260" y="1085931"/>
            <a:ext cx="1009003" cy="549505"/>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7205587" y="1690628"/>
            <a:ext cx="587305" cy="222281"/>
          </a:xfrm>
          <a:prstGeom prst="rect">
            <a:avLst/>
          </a:prstGeom>
          <a:noFill/>
          <a:ln>
            <a:noFill/>
          </a:ln>
        </p:spPr>
      </p:pic>
      <p:grpSp>
        <p:nvGrpSpPr>
          <p:cNvPr id="16" name="Group 15"/>
          <p:cNvGrpSpPr/>
          <p:nvPr/>
        </p:nvGrpSpPr>
        <p:grpSpPr>
          <a:xfrm>
            <a:off x="1192463" y="1797145"/>
            <a:ext cx="1005301" cy="5693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9395" y="3230737"/>
              <a:ext cx="1341301" cy="401722"/>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300741" y="1693097"/>
            <a:ext cx="742682" cy="279200"/>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2454538" y="2215347"/>
            <a:ext cx="4130197" cy="498598"/>
          </a:xfrm>
          <a:prstGeom prst="rect">
            <a:avLst/>
          </a:prstGeom>
          <a:noFill/>
        </p:spPr>
        <p:txBody>
          <a:bodyPr wrap="square" lIns="102870" tIns="82296" rIns="102870" bIns="82296" rtlCol="0">
            <a:spAutoFit/>
          </a:bodyPr>
          <a:lstStyle/>
          <a:p>
            <a:pPr algn="ctr">
              <a:lnSpc>
                <a:spcPct val="90000"/>
              </a:lnSpc>
              <a:spcBef>
                <a:spcPts val="450"/>
              </a:spcBef>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5166700" y="3129276"/>
            <a:ext cx="1684167" cy="553998"/>
            <a:chOff x="7574900" y="3506973"/>
            <a:chExt cx="1688884" cy="610153"/>
          </a:xfrm>
        </p:grpSpPr>
        <p:sp>
          <p:nvSpPr>
            <p:cNvPr id="76" name="TextBox 75"/>
            <p:cNvSpPr txBox="1"/>
            <p:nvPr/>
          </p:nvSpPr>
          <p:spPr>
            <a:xfrm>
              <a:off x="7853238" y="3506973"/>
              <a:ext cx="1410546" cy="610153"/>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Store +</a:t>
              </a:r>
              <a:br>
                <a:rPr lang="en-US" sz="1200" dirty="0">
                  <a:solidFill>
                    <a:srgbClr val="0078D7">
                      <a:lumMod val="20000"/>
                      <a:lumOff val="80000"/>
                    </a:srgbClr>
                  </a:solidFill>
                </a:rPr>
              </a:br>
              <a:r>
                <a:rPr lang="en-US" sz="12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6526369" y="2903991"/>
            <a:ext cx="1144218" cy="553998"/>
            <a:chOff x="5616311" y="3984573"/>
            <a:chExt cx="1260204" cy="61015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3"/>
            </a:xfrm>
            <a:prstGeom prst="rect">
              <a:avLst/>
            </a:prstGeom>
            <a:noFill/>
          </p:spPr>
          <p:txBody>
            <a:bodyPr wrap="square" lIns="91440" tIns="109728" rIns="0" bIns="109728" rtlCol="0">
              <a:spAutoFit/>
            </a:bodyPr>
            <a:lstStyle/>
            <a:p>
              <a:pPr defTabSz="685783">
                <a:lnSpc>
                  <a:spcPct val="90000"/>
                </a:lnSpc>
                <a:spcBef>
                  <a:spcPts val="600"/>
                </a:spcBef>
              </a:pPr>
              <a:r>
                <a:rPr lang="en-US" sz="1200" dirty="0">
                  <a:solidFill>
                    <a:srgbClr val="0078D7">
                      <a:lumMod val="20000"/>
                      <a:lumOff val="80000"/>
                    </a:srgbClr>
                  </a:solidFill>
                </a:rPr>
                <a:t>Reuse Existing Code</a:t>
              </a:r>
            </a:p>
          </p:txBody>
        </p:sp>
      </p:grpSp>
      <p:grpSp>
        <p:nvGrpSpPr>
          <p:cNvPr id="83" name="One SDK"/>
          <p:cNvGrpSpPr/>
          <p:nvPr/>
        </p:nvGrpSpPr>
        <p:grpSpPr>
          <a:xfrm>
            <a:off x="3935261" y="3239291"/>
            <a:ext cx="1357092" cy="553998"/>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144687" y="2896557"/>
            <a:ext cx="1542833" cy="553998"/>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Adaptive </a:t>
              </a:r>
              <a:br>
                <a:rPr lang="en-US" sz="1200" dirty="0">
                  <a:solidFill>
                    <a:srgbClr val="0078D7">
                      <a:lumMod val="20000"/>
                      <a:lumOff val="80000"/>
                    </a:srgbClr>
                  </a:solidFill>
                </a:rPr>
              </a:br>
              <a:r>
                <a:rPr lang="en-US" sz="12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93" name="Picture 9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2553861" y="3189516"/>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Natural</a:t>
              </a:r>
              <a:br>
                <a:rPr lang="en-US" sz="1200" dirty="0">
                  <a:solidFill>
                    <a:srgbClr val="0078D7">
                      <a:lumMod val="20000"/>
                      <a:lumOff val="80000"/>
                    </a:srgbClr>
                  </a:solidFill>
                </a:rPr>
              </a:br>
              <a:r>
                <a:rPr lang="en-US" sz="12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3582288" y="3261922"/>
            <a:ext cx="1493482" cy="1074479"/>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899689" y="3267204"/>
            <a:ext cx="2154794" cy="131461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l="12333" t="23140" r="7378" b="17105"/>
          <a:stretch/>
        </p:blipFill>
        <p:spPr>
          <a:xfrm>
            <a:off x="5487053" y="3260716"/>
            <a:ext cx="1648224" cy="650419"/>
          </a:xfrm>
          <a:prstGeom prst="rect">
            <a:avLst/>
          </a:prstGeom>
          <a:noFill/>
          <a:ln>
            <a:noFill/>
          </a:ln>
        </p:spPr>
      </p:pic>
      <p:grpSp>
        <p:nvGrpSpPr>
          <p:cNvPr id="211" name="Group 210"/>
          <p:cNvGrpSpPr/>
          <p:nvPr/>
        </p:nvGrpSpPr>
        <p:grpSpPr>
          <a:xfrm>
            <a:off x="7473506" y="3264819"/>
            <a:ext cx="820735" cy="4651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16304" y="687993"/>
            <a:ext cx="1144517" cy="841992"/>
          </a:xfrm>
          <a:prstGeom prst="rect">
            <a:avLst/>
          </a:prstGeom>
        </p:spPr>
      </p:pic>
      <p:pic>
        <p:nvPicPr>
          <p:cNvPr id="104" name="Picture 10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045409" y="687993"/>
            <a:ext cx="1123950" cy="718591"/>
          </a:xfrm>
          <a:prstGeom prst="rect">
            <a:avLst/>
          </a:prstGeom>
        </p:spPr>
      </p:pic>
      <p:pic>
        <p:nvPicPr>
          <p:cNvPr id="105" name="Picture 10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3069" y="687993"/>
            <a:ext cx="652559" cy="501072"/>
          </a:xfrm>
          <a:prstGeom prst="rect">
            <a:avLst/>
          </a:prstGeom>
        </p:spPr>
      </p:pic>
      <p:pic>
        <p:nvPicPr>
          <p:cNvPr id="106" name="Picture 10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9721" y="687993"/>
            <a:ext cx="446692" cy="43504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059505" y="687994"/>
            <a:ext cx="639782" cy="63727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6008744" y="687994"/>
            <a:ext cx="1183684" cy="762563"/>
          </a:xfrm>
          <a:prstGeom prst="rect">
            <a:avLst/>
          </a:prstGeom>
        </p:spPr>
      </p:pic>
      <p:sp>
        <p:nvSpPr>
          <p:cNvPr id="119" name="TextBox 118"/>
          <p:cNvSpPr txBox="1"/>
          <p:nvPr/>
        </p:nvSpPr>
        <p:spPr>
          <a:xfrm>
            <a:off x="2226861" y="3906744"/>
            <a:ext cx="4440190" cy="498598"/>
          </a:xfrm>
          <a:prstGeom prst="rect">
            <a:avLst/>
          </a:prstGeom>
          <a:noFill/>
        </p:spPr>
        <p:txBody>
          <a:bodyPr wrap="none" lIns="102870" tIns="82296" rIns="102870" bIns="82296" rtlCol="0">
            <a:spAutoFit/>
          </a:bodyPr>
          <a:lstStyle/>
          <a:p>
            <a:pPr>
              <a:lnSpc>
                <a:spcPct val="90000"/>
              </a:lnSpc>
              <a:spcBef>
                <a:spcPts val="450"/>
              </a:spcBef>
            </a:pPr>
            <a:r>
              <a:rPr lang="en-US" sz="24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96159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98251597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1600" dirty="0" err="1">
                <a:gradFill>
                  <a:gsLst>
                    <a:gs pos="1250">
                      <a:srgbClr val="404040"/>
                    </a:gs>
                    <a:gs pos="100000">
                      <a:srgbClr val="404040"/>
                    </a:gs>
                  </a:gsLst>
                  <a:lin ang="5400000" scaled="0"/>
                </a:gradFill>
              </a:rPr>
              <a:t>Nuevos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modos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diseño</a:t>
            </a:r>
            <a:r>
              <a:rPr lang="en-US" sz="1600" dirty="0">
                <a:gradFill>
                  <a:gsLst>
                    <a:gs pos="1250">
                      <a:srgbClr val="404040"/>
                    </a:gs>
                    <a:gs pos="100000">
                      <a:srgbClr val="404040"/>
                    </a:gs>
                  </a:gsLst>
                  <a:lin ang="5400000" scaled="0"/>
                </a:gradFill>
              </a:rPr>
              <a:t>, performance instrumentation timeline </a:t>
            </a:r>
            <a:br>
              <a:rPr lang="en-US" sz="1600" dirty="0">
                <a:gradFill>
                  <a:gsLst>
                    <a:gs pos="1250">
                      <a:srgbClr val="404040"/>
                    </a:gs>
                    <a:gs pos="100000">
                      <a:srgbClr val="404040"/>
                    </a:gs>
                  </a:gsLst>
                  <a:lin ang="5400000" scaled="0"/>
                </a:gradFill>
              </a:rPr>
            </a:br>
            <a:r>
              <a:rPr lang="en-US" sz="1600" dirty="0">
                <a:gradFill>
                  <a:gsLst>
                    <a:gs pos="1250">
                      <a:srgbClr val="404040"/>
                    </a:gs>
                    <a:gs pos="100000">
                      <a:srgbClr val="404040"/>
                    </a:gs>
                  </a:gsLst>
                  <a:lin ang="5400000" scaled="0"/>
                </a:gradFill>
              </a:rPr>
              <a:t>tool y mucho </a:t>
            </a:r>
            <a:r>
              <a:rPr lang="en-US" sz="1600" dirty="0" err="1">
                <a:gradFill>
                  <a:gsLst>
                    <a:gs pos="1250">
                      <a:srgbClr val="404040"/>
                    </a:gs>
                    <a:gs pos="100000">
                      <a:srgbClr val="404040"/>
                    </a:gs>
                  </a:gsLst>
                  <a:lin ang="5400000" scaled="0"/>
                </a:gradFill>
              </a:rPr>
              <a:t>más</a:t>
            </a:r>
            <a:r>
              <a:rPr lang="en-US" sz="1600" dirty="0">
                <a:gradFill>
                  <a:gsLst>
                    <a:gs pos="1250">
                      <a:srgbClr val="404040"/>
                    </a:gs>
                    <a:gs pos="100000">
                      <a:srgbClr val="404040"/>
                    </a:gs>
                  </a:gsLst>
                  <a:lin ang="5400000" scaled="0"/>
                </a:gradFill>
              </a:rPr>
              <a:t>…</a:t>
            </a:r>
            <a:endParaRPr lang="en-US" sz="3200" dirty="0"/>
          </a:p>
        </p:txBody>
      </p:sp>
      <p:pic>
        <p:nvPicPr>
          <p:cNvPr id="5" name="Picture 4"/>
          <p:cNvPicPr>
            <a:picLocks noChangeAspect="1"/>
          </p:cNvPicPr>
          <p:nvPr/>
        </p:nvPicPr>
        <p:blipFill>
          <a:blip r:embed="rId3"/>
          <a:stretch>
            <a:fillRect/>
          </a:stretch>
        </p:blipFill>
        <p:spPr>
          <a:xfrm>
            <a:off x="313982" y="1485616"/>
            <a:ext cx="4468118" cy="2906378"/>
          </a:xfrm>
          <a:prstGeom prst="rect">
            <a:avLst/>
          </a:prstGeom>
        </p:spPr>
      </p:pic>
      <p:pic>
        <p:nvPicPr>
          <p:cNvPr id="7" name="Picture 6"/>
          <p:cNvPicPr>
            <a:picLocks noChangeAspect="1"/>
          </p:cNvPicPr>
          <p:nvPr/>
        </p:nvPicPr>
        <p:blipFill>
          <a:blip r:embed="rId4"/>
          <a:stretch>
            <a:fillRect/>
          </a:stretch>
        </p:blipFill>
        <p:spPr>
          <a:xfrm>
            <a:off x="2976208" y="2347644"/>
            <a:ext cx="5967603" cy="2682272"/>
          </a:xfrm>
          <a:prstGeom prst="rect">
            <a:avLst/>
          </a:prstGeom>
        </p:spPr>
      </p:pic>
    </p:spTree>
    <p:extLst>
      <p:ext uri="{BB962C8B-B14F-4D97-AF65-F5344CB8AC3E}">
        <p14:creationId xmlns:p14="http://schemas.microsoft.com/office/powerpoint/2010/main" val="2091152179"/>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2647" dirty="0" smtClean="0">
                <a:gradFill>
                  <a:gsLst>
                    <a:gs pos="1250">
                      <a:srgbClr val="404040"/>
                    </a:gs>
                    <a:gs pos="100000">
                      <a:srgbClr val="404040"/>
                    </a:gs>
                  </a:gsLst>
                  <a:lin ang="5400000" scaled="0"/>
                </a:gradFill>
              </a:rPr>
              <a:t>Visual </a:t>
            </a:r>
            <a:r>
              <a:rPr lang="en-US" sz="2647" dirty="0">
                <a:gradFill>
                  <a:gsLst>
                    <a:gs pos="1250">
                      <a:srgbClr val="404040"/>
                    </a:gs>
                    <a:gs pos="100000">
                      <a:srgbClr val="404040"/>
                    </a:gs>
                  </a:gsLst>
                  <a:lin ang="5400000" scaled="0"/>
                </a:gradFill>
              </a:rPr>
              <a:t>Tree Inspector</a:t>
            </a:r>
            <a:endParaRPr lang="en-US" sz="3971" dirty="0"/>
          </a:p>
        </p:txBody>
      </p:sp>
      <p:pic>
        <p:nvPicPr>
          <p:cNvPr id="5" name="Picture 4"/>
          <p:cNvPicPr>
            <a:picLocks noChangeAspect="1"/>
          </p:cNvPicPr>
          <p:nvPr/>
        </p:nvPicPr>
        <p:blipFill>
          <a:blip r:embed="rId2"/>
          <a:stretch>
            <a:fillRect/>
          </a:stretch>
        </p:blipFill>
        <p:spPr>
          <a:xfrm>
            <a:off x="1490540" y="1283140"/>
            <a:ext cx="6373020" cy="3690558"/>
          </a:xfrm>
          <a:prstGeom prst="rect">
            <a:avLst/>
          </a:prstGeom>
        </p:spPr>
      </p:pic>
    </p:spTree>
    <p:extLst>
      <p:ext uri="{BB962C8B-B14F-4D97-AF65-F5344CB8AC3E}">
        <p14:creationId xmlns:p14="http://schemas.microsoft.com/office/powerpoint/2010/main" val="2078758147"/>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233206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Las </a:t>
            </a:r>
            <a:r>
              <a:rPr lang="en-US" dirty="0" err="1" smtClean="0"/>
              <a:t>tecnologías</a:t>
            </a:r>
            <a:r>
              <a:rPr lang="en-US" dirty="0" smtClean="0"/>
              <a:t> “</a:t>
            </a:r>
            <a:r>
              <a:rPr lang="en-US" dirty="0" err="1" smtClean="0"/>
              <a:t>tradicionales</a:t>
            </a:r>
            <a:r>
              <a:rPr lang="en-US" dirty="0" smtClean="0"/>
              <a:t>” de Microsoft no son la </a:t>
            </a:r>
            <a:r>
              <a:rPr lang="en-US" dirty="0" err="1" smtClean="0"/>
              <a:t>única</a:t>
            </a:r>
            <a:r>
              <a:rPr lang="en-US" dirty="0" smtClean="0"/>
              <a:t> forma de </a:t>
            </a:r>
            <a:r>
              <a:rPr lang="en-US" dirty="0" err="1" smtClean="0"/>
              <a:t>crear</a:t>
            </a:r>
            <a:r>
              <a:rPr lang="en-US" dirty="0" smtClean="0"/>
              <a:t> Apps Windows</a:t>
            </a:r>
            <a:endParaRPr lang="en-US" dirty="0"/>
          </a:p>
        </p:txBody>
      </p:sp>
    </p:spTree>
    <p:extLst>
      <p:ext uri="{BB962C8B-B14F-4D97-AF65-F5344CB8AC3E}">
        <p14:creationId xmlns:p14="http://schemas.microsoft.com/office/powerpoint/2010/main" val="6370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6345" y="3552707"/>
            <a:ext cx="8246993" cy="7728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Windows 10</a:t>
            </a:r>
          </a:p>
          <a:p>
            <a:pPr algn="ctr">
              <a:lnSpc>
                <a:spcPct val="90000"/>
              </a:lnSpc>
              <a:spcBef>
                <a:spcPts val="450"/>
              </a:spcBef>
            </a:pPr>
            <a:r>
              <a:rPr lang="en-US" sz="1050" dirty="0" err="1" smtClean="0"/>
              <a:t>Sitema</a:t>
            </a:r>
            <a:r>
              <a:rPr lang="en-US" sz="1050" dirty="0" smtClean="0"/>
              <a:t> </a:t>
            </a:r>
            <a:r>
              <a:rPr lang="en-US" sz="1050" dirty="0" err="1" smtClean="0"/>
              <a:t>Operativo</a:t>
            </a:r>
            <a:endParaRPr lang="en-US" sz="1050" dirty="0"/>
          </a:p>
        </p:txBody>
      </p:sp>
      <p:grpSp>
        <p:nvGrpSpPr>
          <p:cNvPr id="7" name="Group 6"/>
          <p:cNvGrpSpPr/>
          <p:nvPr/>
        </p:nvGrpSpPr>
        <p:grpSpPr>
          <a:xfrm>
            <a:off x="5466063" y="756303"/>
            <a:ext cx="3238130" cy="176120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algn="ctr">
                <a:lnSpc>
                  <a:spcPct val="90000"/>
                </a:lnSpc>
                <a:spcBef>
                  <a:spcPts val="450"/>
                </a:spcBef>
              </a:pPr>
              <a:r>
                <a:rPr lang="en-US" dirty="0" smtClean="0">
                  <a:solidFill>
                    <a:schemeClr val="tx2"/>
                  </a:solidFill>
                </a:rPr>
                <a:t>Bridges</a:t>
              </a:r>
              <a:endParaRPr lang="en-US" dirty="0">
                <a:solidFill>
                  <a:schemeClr val="tx2"/>
                </a:solidFill>
              </a:endParaRP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Win32</a:t>
                </a:r>
                <a:endParaRPr lang="en-US" dirty="0"/>
              </a:p>
              <a:p>
                <a:pPr algn="ctr">
                  <a:lnSpc>
                    <a:spcPct val="90000"/>
                  </a:lnSpc>
                  <a:spcBef>
                    <a:spcPts val="450"/>
                  </a:spcBef>
                </a:pPr>
                <a:r>
                  <a:rPr lang="en-US" sz="1050" dirty="0"/>
                  <a:t>desktop</a:t>
                </a:r>
                <a:endParaRPr lang="en-US" dirty="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Web</a:t>
                </a:r>
                <a:endParaRPr lang="en-US" dirty="0"/>
              </a:p>
              <a:p>
                <a:pPr algn="ctr">
                  <a:lnSpc>
                    <a:spcPct val="90000"/>
                  </a:lnSpc>
                  <a:spcBef>
                    <a:spcPts val="450"/>
                  </a:spcBef>
                </a:pPr>
                <a:r>
                  <a:rPr lang="en-US" sz="1050" dirty="0"/>
                  <a:t>hosted</a:t>
                </a:r>
                <a:endParaRPr lang="en-US" dirty="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Java</a:t>
                </a:r>
              </a:p>
              <a:p>
                <a:pPr algn="ctr">
                  <a:lnSpc>
                    <a:spcPct val="90000"/>
                  </a:lnSpc>
                  <a:spcBef>
                    <a:spcPts val="450"/>
                  </a:spcBef>
                </a:pPr>
                <a:r>
                  <a:rPr lang="en-US" sz="1050" dirty="0"/>
                  <a:t>Android</a:t>
                </a:r>
                <a:endParaRPr lang="en-US" dirty="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err="1"/>
                  <a:t>Obj.C</a:t>
                </a:r>
                <a:endParaRPr lang="en-US" sz="1500" dirty="0"/>
              </a:p>
              <a:p>
                <a:pPr algn="ctr">
                  <a:lnSpc>
                    <a:spcPct val="90000"/>
                  </a:lnSpc>
                  <a:spcBef>
                    <a:spcPts val="450"/>
                  </a:spcBef>
                </a:pPr>
                <a:r>
                  <a:rPr lang="en-US" sz="1050" dirty="0"/>
                  <a:t>iOS</a:t>
                </a:r>
                <a:endParaRPr lang="en-US" dirty="0"/>
              </a:p>
            </p:txBody>
          </p:sp>
        </p:grpSp>
      </p:grpSp>
      <p:grpSp>
        <p:nvGrpSpPr>
          <p:cNvPr id="3" name="Group 2"/>
          <p:cNvGrpSpPr/>
          <p:nvPr/>
        </p:nvGrpSpPr>
        <p:grpSpPr>
          <a:xfrm>
            <a:off x="2953527" y="756303"/>
            <a:ext cx="5750666" cy="2695721"/>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a:p>
              <a:pPr algn="ctr">
                <a:lnSpc>
                  <a:spcPct val="90000"/>
                </a:lnSpc>
                <a:spcBef>
                  <a:spcPts val="450"/>
                </a:spcBef>
              </a:pPr>
              <a:r>
                <a:rPr lang="en-US" sz="1050" dirty="0"/>
                <a:t>&amp; CX</a:t>
              </a:r>
              <a:endParaRPr lang="en-US" dirty="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XAML</a:t>
              </a:r>
            </a:p>
          </p:txBody>
        </p:sp>
      </p:grpSp>
      <p:grpSp>
        <p:nvGrpSpPr>
          <p:cNvPr id="2" name="Group 1"/>
          <p:cNvGrpSpPr/>
          <p:nvPr/>
        </p:nvGrpSpPr>
        <p:grpSpPr>
          <a:xfrm>
            <a:off x="457201" y="756303"/>
            <a:ext cx="2403320" cy="2695721"/>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a:t>runtime</a:t>
              </a:r>
              <a:endParaRPr lang="en-US" dirty="0"/>
            </a:p>
          </p:txBody>
        </p:sp>
      </p:grpSp>
    </p:spTree>
    <p:extLst>
      <p:ext uri="{BB962C8B-B14F-4D97-AF65-F5344CB8AC3E}">
        <p14:creationId xmlns:p14="http://schemas.microsoft.com/office/powerpoint/2010/main" val="36706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HABLEMOS DE </a:t>
            </a:r>
            <a:r>
              <a:rPr lang="en-US" dirty="0" smtClean="0">
                <a:solidFill>
                  <a:schemeClr val="accent2"/>
                </a:solidFill>
                <a:latin typeface="Exo"/>
              </a:rPr>
              <a:t>BRIDGES</a:t>
            </a:r>
            <a:endParaRPr lang="en-US" dirty="0">
              <a:solidFill>
                <a:schemeClr val="accent2"/>
              </a:solidFill>
              <a:latin typeface="Exo"/>
            </a:endParaRPr>
          </a:p>
        </p:txBody>
      </p:sp>
      <p:sp>
        <p:nvSpPr>
          <p:cNvPr id="4" name="Text Placeholder 3"/>
          <p:cNvSpPr>
            <a:spLocks noGrp="1"/>
          </p:cNvSpPr>
          <p:nvPr>
            <p:ph type="body" sz="quarter" idx="10"/>
          </p:nvPr>
        </p:nvSpPr>
        <p:spPr/>
        <p:txBody>
          <a:bodyPr vert="horz" lIns="102870" tIns="82296" rIns="102870" bIns="82296" rtlCol="0" anchor="t">
            <a:noAutofit/>
          </a:bodyPr>
          <a:lstStyle/>
          <a:p>
            <a:r>
              <a:rPr lang="en-US" sz="2400" dirty="0"/>
              <a:t>Objective-C</a:t>
            </a:r>
          </a:p>
          <a:p>
            <a:pPr lvl="1"/>
            <a:r>
              <a:rPr lang="en-US" sz="1350" dirty="0" err="1" smtClean="0"/>
              <a:t>Código</a:t>
            </a:r>
            <a:r>
              <a:rPr lang="en-US" sz="1350" dirty="0" smtClean="0"/>
              <a:t> iOS </a:t>
            </a:r>
            <a:r>
              <a:rPr lang="en-US" sz="1350" dirty="0" err="1" smtClean="0"/>
              <a:t>que</a:t>
            </a:r>
            <a:r>
              <a:rPr lang="en-US" sz="1350" dirty="0" smtClean="0"/>
              <a:t> se </a:t>
            </a:r>
            <a:r>
              <a:rPr lang="en-US" sz="1350" dirty="0" err="1" smtClean="0"/>
              <a:t>puede</a:t>
            </a:r>
            <a:r>
              <a:rPr lang="en-US" sz="1350" dirty="0" smtClean="0"/>
              <a:t> </a:t>
            </a:r>
            <a:r>
              <a:rPr lang="en-US" sz="1350" dirty="0" err="1" smtClean="0"/>
              <a:t>reutilizar</a:t>
            </a:r>
            <a:r>
              <a:rPr lang="en-US" sz="1350" dirty="0" smtClean="0"/>
              <a:t> </a:t>
            </a:r>
            <a:r>
              <a:rPr lang="en-US" sz="1350" dirty="0" err="1" smtClean="0"/>
              <a:t>en</a:t>
            </a:r>
            <a:r>
              <a:rPr lang="en-US" sz="1350" dirty="0" smtClean="0"/>
              <a:t> App Windows</a:t>
            </a:r>
            <a:endParaRPr lang="en-US" sz="1350" dirty="0"/>
          </a:p>
          <a:p>
            <a:r>
              <a:rPr lang="en-US" sz="2400" dirty="0"/>
              <a:t>Android</a:t>
            </a:r>
          </a:p>
          <a:p>
            <a:pPr lvl="1"/>
            <a:r>
              <a:rPr lang="en-US" sz="1350" dirty="0" err="1" smtClean="0"/>
              <a:t>Código</a:t>
            </a:r>
            <a:r>
              <a:rPr lang="en-US" sz="1350" dirty="0" smtClean="0"/>
              <a:t> Android </a:t>
            </a:r>
            <a:r>
              <a:rPr lang="en-US" sz="1350" dirty="0" err="1" smtClean="0"/>
              <a:t>reutilizado</a:t>
            </a:r>
            <a:r>
              <a:rPr lang="en-US" sz="1350" dirty="0" smtClean="0"/>
              <a:t> </a:t>
            </a:r>
            <a:r>
              <a:rPr lang="en-US" sz="1350" dirty="0" err="1" smtClean="0"/>
              <a:t>en</a:t>
            </a:r>
            <a:r>
              <a:rPr lang="en-US" sz="1350" dirty="0" smtClean="0"/>
              <a:t> App Windows para </a:t>
            </a:r>
            <a:r>
              <a:rPr lang="en-US" sz="1350" dirty="0" err="1" smtClean="0"/>
              <a:t>funcionar</a:t>
            </a:r>
            <a:r>
              <a:rPr lang="en-US" sz="1350" dirty="0" smtClean="0"/>
              <a:t> </a:t>
            </a:r>
            <a:r>
              <a:rPr lang="en-US" sz="1350" dirty="0" err="1" smtClean="0"/>
              <a:t>en</a:t>
            </a:r>
            <a:r>
              <a:rPr lang="en-US" sz="1350" dirty="0" smtClean="0"/>
              <a:t> Windows Phone</a:t>
            </a:r>
            <a:endParaRPr lang="en-US" sz="1350" dirty="0"/>
          </a:p>
          <a:p>
            <a:r>
              <a:rPr lang="en-US" sz="2400" dirty="0"/>
              <a:t>Web</a:t>
            </a:r>
          </a:p>
          <a:p>
            <a:pPr lvl="1"/>
            <a:r>
              <a:rPr lang="en-US" sz="1350" dirty="0" smtClean="0"/>
              <a:t>Wrap webs para </a:t>
            </a:r>
            <a:r>
              <a:rPr lang="en-US" sz="1350" dirty="0" err="1" smtClean="0"/>
              <a:t>funcionar</a:t>
            </a:r>
            <a:r>
              <a:rPr lang="en-US" sz="1350" dirty="0" smtClean="0"/>
              <a:t> </a:t>
            </a:r>
            <a:r>
              <a:rPr lang="en-US" sz="1350" dirty="0" err="1" smtClean="0"/>
              <a:t>en</a:t>
            </a:r>
            <a:r>
              <a:rPr lang="en-US" sz="1350" dirty="0" smtClean="0"/>
              <a:t> Windows </a:t>
            </a:r>
            <a:endParaRPr lang="en-US" sz="1350" dirty="0"/>
          </a:p>
          <a:p>
            <a:r>
              <a:rPr lang="en-US" sz="2400" dirty="0"/>
              <a:t>Win32</a:t>
            </a:r>
          </a:p>
          <a:p>
            <a:pPr lvl="1"/>
            <a:r>
              <a:rPr lang="en-US" sz="1350" dirty="0" smtClean="0"/>
              <a:t>Classic </a:t>
            </a:r>
            <a:r>
              <a:rPr lang="en-US" sz="1350" dirty="0"/>
              <a:t>Windows Apps (CWA) </a:t>
            </a:r>
            <a:r>
              <a:rPr lang="en-US" sz="1350" dirty="0" smtClean="0"/>
              <a:t>se </a:t>
            </a:r>
            <a:r>
              <a:rPr lang="en-US" sz="1350" dirty="0" err="1" smtClean="0"/>
              <a:t>pueden</a:t>
            </a:r>
            <a:r>
              <a:rPr lang="en-US" sz="1350" dirty="0" smtClean="0"/>
              <a:t> </a:t>
            </a:r>
            <a:r>
              <a:rPr lang="en-US" sz="1350" dirty="0" err="1" smtClean="0"/>
              <a:t>empaquetar</a:t>
            </a:r>
            <a:r>
              <a:rPr lang="en-US" sz="1350" dirty="0" smtClean="0"/>
              <a:t> </a:t>
            </a:r>
            <a:r>
              <a:rPr lang="en-US" sz="1350" dirty="0" err="1" smtClean="0"/>
              <a:t>como</a:t>
            </a:r>
            <a:r>
              <a:rPr lang="en-US" sz="1350" dirty="0" smtClean="0"/>
              <a:t> un </a:t>
            </a:r>
            <a:r>
              <a:rPr lang="en-US" sz="1350" dirty="0" err="1"/>
              <a:t>Appx</a:t>
            </a:r>
            <a:endParaRPr lang="en-US" sz="1350" dirty="0"/>
          </a:p>
        </p:txBody>
      </p:sp>
    </p:spTree>
    <p:extLst>
      <p:ext uri="{BB962C8B-B14F-4D97-AF65-F5344CB8AC3E}">
        <p14:creationId xmlns:p14="http://schemas.microsoft.com/office/powerpoint/2010/main" val="1631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Los Bridges </a:t>
            </a:r>
            <a:r>
              <a:rPr lang="en-US" dirty="0" err="1" smtClean="0"/>
              <a:t>permiten</a:t>
            </a:r>
            <a:r>
              <a:rPr lang="en-US" dirty="0" smtClean="0"/>
              <a:t> </a:t>
            </a:r>
            <a:r>
              <a:rPr lang="en-US" dirty="0" err="1" smtClean="0"/>
              <a:t>llevar</a:t>
            </a:r>
            <a:r>
              <a:rPr lang="en-US" dirty="0" smtClean="0"/>
              <a:t> </a:t>
            </a:r>
            <a:r>
              <a:rPr lang="en-US" dirty="0" err="1" smtClean="0"/>
              <a:t>más</a:t>
            </a:r>
            <a:r>
              <a:rPr lang="en-US" dirty="0" smtClean="0"/>
              <a:t> Apps a la </a:t>
            </a:r>
            <a:r>
              <a:rPr lang="en-US" dirty="0" err="1" smtClean="0"/>
              <a:t>plataforma</a:t>
            </a:r>
            <a:r>
              <a:rPr lang="en-US" dirty="0" smtClean="0"/>
              <a:t> Windows </a:t>
            </a:r>
            <a:endParaRPr lang="en-US" dirty="0"/>
          </a:p>
        </p:txBody>
      </p:sp>
    </p:spTree>
    <p:extLst>
      <p:ext uri="{BB962C8B-B14F-4D97-AF65-F5344CB8AC3E}">
        <p14:creationId xmlns:p14="http://schemas.microsoft.com/office/powerpoint/2010/main" val="3710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3600" dirty="0" smtClean="0">
                <a:solidFill>
                  <a:schemeClr val="accent2"/>
                </a:solidFill>
              </a:rPr>
              <a:t>UNIVERSAL</a:t>
            </a:r>
            <a:r>
              <a:rPr lang="en-US" sz="3600" dirty="0" smtClean="0">
                <a:solidFill>
                  <a:schemeClr val="tx1"/>
                </a:solidFill>
              </a:rPr>
              <a:t> WINDOWS PLATFORM</a:t>
            </a:r>
            <a:endParaRPr lang="en-US" sz="3600" dirty="0">
              <a:solidFill>
                <a:schemeClr val="tx1"/>
              </a:solidFill>
            </a:endParaRPr>
          </a:p>
        </p:txBody>
      </p:sp>
      <p:sp>
        <p:nvSpPr>
          <p:cNvPr id="4" name="Text Placeholder 3"/>
          <p:cNvSpPr>
            <a:spLocks noGrp="1"/>
          </p:cNvSpPr>
          <p:nvPr>
            <p:ph type="body" sz="quarter" idx="10"/>
          </p:nvPr>
        </p:nvSpPr>
        <p:spPr>
          <a:xfrm>
            <a:off x="201929" y="903685"/>
            <a:ext cx="8942070" cy="4239815"/>
          </a:xfrm>
        </p:spPr>
        <p:txBody>
          <a:bodyPr/>
          <a:lstStyle/>
          <a:p>
            <a:r>
              <a:rPr lang="en-US" sz="2800" dirty="0" smtClean="0"/>
              <a:t>UN Sistema </a:t>
            </a:r>
            <a:r>
              <a:rPr lang="en-US" sz="2800" dirty="0" err="1" smtClean="0"/>
              <a:t>operativo</a:t>
            </a:r>
            <a:endParaRPr lang="en-US" sz="2800" dirty="0" smtClean="0"/>
          </a:p>
          <a:p>
            <a:pPr lvl="1"/>
            <a:r>
              <a:rPr lang="en-US" sz="1600" dirty="0" smtClean="0"/>
              <a:t>Mismo core Windows para </a:t>
            </a:r>
            <a:r>
              <a:rPr lang="en-US" sz="1600" dirty="0" err="1" smtClean="0"/>
              <a:t>todos</a:t>
            </a:r>
            <a:r>
              <a:rPr lang="en-US" sz="1600" dirty="0" smtClean="0"/>
              <a:t> los </a:t>
            </a:r>
          </a:p>
          <a:p>
            <a:pPr marL="457200" lvl="1" indent="0">
              <a:buNone/>
            </a:pPr>
            <a:r>
              <a:rPr lang="en-US" sz="1600" dirty="0" err="1" smtClean="0"/>
              <a:t>dispositivos</a:t>
            </a:r>
            <a:endParaRPr lang="en-US" sz="1600" dirty="0" smtClean="0"/>
          </a:p>
          <a:p>
            <a:r>
              <a:rPr lang="en-US" sz="2800" dirty="0" smtClean="0"/>
              <a:t>UNA </a:t>
            </a:r>
            <a:r>
              <a:rPr lang="en-US" sz="2800" dirty="0" err="1" smtClean="0"/>
              <a:t>Plataforma</a:t>
            </a:r>
            <a:r>
              <a:rPr lang="en-US" sz="2800" dirty="0" smtClean="0"/>
              <a:t> de Apps</a:t>
            </a:r>
          </a:p>
          <a:p>
            <a:pPr lvl="1"/>
            <a:r>
              <a:rPr lang="en-US" sz="1600" dirty="0" smtClean="0"/>
              <a:t>Apps </a:t>
            </a:r>
            <a:r>
              <a:rPr lang="en-US" sz="1600" dirty="0" err="1" smtClean="0"/>
              <a:t>corren</a:t>
            </a:r>
            <a:r>
              <a:rPr lang="en-US" sz="1600" dirty="0" smtClean="0"/>
              <a:t> entre </a:t>
            </a:r>
            <a:r>
              <a:rPr lang="en-US" sz="1600" dirty="0" err="1" smtClean="0"/>
              <a:t>todas</a:t>
            </a:r>
            <a:r>
              <a:rPr lang="en-US" sz="1600" dirty="0" smtClean="0"/>
              <a:t> </a:t>
            </a:r>
            <a:r>
              <a:rPr lang="en-US" sz="1600" dirty="0" err="1" smtClean="0"/>
              <a:t>las</a:t>
            </a:r>
            <a:r>
              <a:rPr lang="en-US" sz="1600" dirty="0" smtClean="0"/>
              <a:t> </a:t>
            </a:r>
            <a:r>
              <a:rPr lang="en-US" sz="1600" dirty="0" err="1" smtClean="0"/>
              <a:t>familias</a:t>
            </a:r>
            <a:r>
              <a:rPr lang="en-US" sz="1600" dirty="0" smtClean="0"/>
              <a:t> de </a:t>
            </a:r>
          </a:p>
          <a:p>
            <a:pPr marL="457200" lvl="1" indent="0">
              <a:buNone/>
            </a:pPr>
            <a:r>
              <a:rPr lang="en-US" sz="1600" dirty="0" err="1" smtClean="0"/>
              <a:t>dispositivos</a:t>
            </a:r>
            <a:endParaRPr lang="en-US" sz="1600" dirty="0" smtClean="0"/>
          </a:p>
          <a:p>
            <a:pPr lvl="0"/>
            <a:r>
              <a:rPr lang="en-US" sz="2800" dirty="0" smtClean="0"/>
              <a:t>UN Dev Center</a:t>
            </a:r>
          </a:p>
          <a:p>
            <a:pPr lvl="1"/>
            <a:r>
              <a:rPr lang="en-US" sz="1600" dirty="0" smtClean="0"/>
              <a:t>Mismo </a:t>
            </a:r>
            <a:r>
              <a:rPr lang="en-US" sz="1600" dirty="0" err="1" smtClean="0"/>
              <a:t>flujo</a:t>
            </a:r>
            <a:r>
              <a:rPr lang="en-US" sz="1600" dirty="0" smtClean="0"/>
              <a:t> de </a:t>
            </a:r>
            <a:r>
              <a:rPr lang="en-US" sz="1600" dirty="0" err="1" smtClean="0"/>
              <a:t>publicación</a:t>
            </a:r>
            <a:r>
              <a:rPr lang="en-US" sz="1600" dirty="0" smtClean="0"/>
              <a:t> y dashboard </a:t>
            </a:r>
          </a:p>
          <a:p>
            <a:r>
              <a:rPr lang="en-US" sz="2800" dirty="0" smtClean="0"/>
              <a:t>UNA Store                                                    </a:t>
            </a:r>
          </a:p>
          <a:p>
            <a:pPr lvl="1"/>
            <a:r>
              <a:rPr lang="en-US" sz="1600" dirty="0" err="1" smtClean="0"/>
              <a:t>Monetización</a:t>
            </a:r>
            <a:r>
              <a:rPr lang="en-US" sz="1600" dirty="0" smtClean="0"/>
              <a:t>, </a:t>
            </a:r>
            <a:r>
              <a:rPr lang="en-US" sz="1600" dirty="0" err="1" smtClean="0"/>
              <a:t>negocio</a:t>
            </a:r>
            <a:r>
              <a:rPr lang="en-US" sz="1600" dirty="0" smtClean="0"/>
              <a:t>, </a:t>
            </a:r>
            <a:r>
              <a:rPr lang="en-US" sz="1600" dirty="0" err="1" smtClean="0"/>
              <a:t>educación</a:t>
            </a:r>
            <a:endParaRPr lang="en-US" sz="1600" dirty="0"/>
          </a:p>
        </p:txBody>
      </p:sp>
      <p:grpSp>
        <p:nvGrpSpPr>
          <p:cNvPr id="8" name="Group 7"/>
          <p:cNvGrpSpPr/>
          <p:nvPr/>
        </p:nvGrpSpPr>
        <p:grpSpPr>
          <a:xfrm>
            <a:off x="4775007" y="1234890"/>
            <a:ext cx="4126074" cy="2579457"/>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4775007" y="1323416"/>
            <a:ext cx="4368994" cy="369224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350"/>
              </a:spcAft>
            </a:pPr>
            <a:endParaRPr lang="en-US" sz="1500" dirty="0">
              <a:solidFill>
                <a:schemeClr val="tx1"/>
              </a:solidFill>
              <a:latin typeface="+mn-lt"/>
            </a:endParaRPr>
          </a:p>
        </p:txBody>
      </p:sp>
    </p:spTree>
    <p:extLst>
      <p:ext uri="{BB962C8B-B14F-4D97-AF65-F5344CB8AC3E}">
        <p14:creationId xmlns:p14="http://schemas.microsoft.com/office/powerpoint/2010/main" val="33541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ONE SDK TO RULE THEM </a:t>
            </a:r>
            <a:r>
              <a:rPr lang="en-US" dirty="0" smtClean="0">
                <a:solidFill>
                  <a:schemeClr val="accent2"/>
                </a:solidFill>
              </a:rPr>
              <a:t>ALL</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Un </a:t>
            </a:r>
            <a:r>
              <a:rPr lang="en-US" dirty="0" err="1">
                <a:solidFill>
                  <a:schemeClr val="bg1"/>
                </a:solidFill>
              </a:rPr>
              <a:t>único</a:t>
            </a:r>
            <a:r>
              <a:rPr lang="en-US" dirty="0">
                <a:solidFill>
                  <a:schemeClr val="bg1"/>
                </a:solidFill>
              </a:rPr>
              <a:t> </a:t>
            </a:r>
            <a:r>
              <a:rPr lang="en-US" dirty="0" err="1">
                <a:solidFill>
                  <a:schemeClr val="bg1"/>
                </a:solidFill>
              </a:rPr>
              <a:t>paquete</a:t>
            </a:r>
            <a:r>
              <a:rPr lang="en-US" dirty="0">
                <a:solidFill>
                  <a:schemeClr val="bg1"/>
                </a:solidFill>
              </a:rPr>
              <a:t>, interfaces </a:t>
            </a:r>
            <a:r>
              <a:rPr lang="en-US" dirty="0" err="1">
                <a:solidFill>
                  <a:schemeClr val="bg1"/>
                </a:solidFill>
              </a:rPr>
              <a:t>adaptativas</a:t>
            </a:r>
            <a:r>
              <a:rPr lang="en-US" dirty="0">
                <a:solidFill>
                  <a:schemeClr val="bg1"/>
                </a:solidFill>
              </a:rPr>
              <a:t>, </a:t>
            </a:r>
            <a:r>
              <a:rPr lang="en-US" dirty="0" err="1">
                <a:solidFill>
                  <a:schemeClr val="bg1"/>
                </a:solidFill>
              </a:rPr>
              <a:t>nuevos</a:t>
            </a:r>
            <a:r>
              <a:rPr lang="en-US" dirty="0">
                <a:solidFill>
                  <a:schemeClr val="bg1"/>
                </a:solidFill>
              </a:rPr>
              <a:t> </a:t>
            </a:r>
            <a:r>
              <a:rPr lang="en-US" dirty="0" err="1">
                <a:solidFill>
                  <a:schemeClr val="bg1"/>
                </a:solidFill>
              </a:rPr>
              <a:t>controles</a:t>
            </a:r>
            <a:r>
              <a:rPr lang="en-US" dirty="0">
                <a:solidFill>
                  <a:schemeClr val="bg1"/>
                </a:solidFill>
              </a:rPr>
              <a:t>, </a:t>
            </a:r>
            <a:r>
              <a:rPr lang="en-US" dirty="0" err="1">
                <a:solidFill>
                  <a:schemeClr val="bg1"/>
                </a:solidFill>
              </a:rPr>
              <a:t>novedades</a:t>
            </a:r>
            <a:r>
              <a:rPr lang="en-US" dirty="0">
                <a:solidFill>
                  <a:schemeClr val="bg1"/>
                </a:solidFill>
              </a:rPr>
              <a:t> en XAML, </a:t>
            </a:r>
            <a:r>
              <a:rPr lang="en-US" dirty="0" err="1">
                <a:solidFill>
                  <a:schemeClr val="bg1"/>
                </a:solidFill>
              </a:rPr>
              <a:t>herramientas</a:t>
            </a:r>
            <a:r>
              <a:rPr lang="en-US" dirty="0">
                <a:solidFill>
                  <a:schemeClr val="bg1"/>
                </a:solidFill>
              </a:rPr>
              <a:t>, etc.</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4000" dirty="0" smtClean="0">
                <a:solidFill>
                  <a:schemeClr val="accent2"/>
                </a:solidFill>
              </a:rPr>
              <a:t>ES SIMILAR A LO </a:t>
            </a:r>
            <a:r>
              <a:rPr lang="en-US" sz="4000" dirty="0" smtClean="0">
                <a:solidFill>
                  <a:schemeClr val="tx1"/>
                </a:solidFill>
              </a:rPr>
              <a:t>CONOCIDO</a:t>
            </a:r>
            <a:r>
              <a:rPr lang="en-US" sz="4000" dirty="0" smtClean="0">
                <a:solidFill>
                  <a:schemeClr val="accent2"/>
                </a:solidFill>
              </a:rPr>
              <a:t>?</a:t>
            </a:r>
            <a:endParaRPr lang="en-US" sz="4000" dirty="0">
              <a:solidFill>
                <a:schemeClr val="accent2"/>
              </a:solidFill>
            </a:endParaRPr>
          </a:p>
        </p:txBody>
      </p:sp>
      <p:sp>
        <p:nvSpPr>
          <p:cNvPr id="4" name="Text Placeholder 3"/>
          <p:cNvSpPr>
            <a:spLocks noGrp="1"/>
          </p:cNvSpPr>
          <p:nvPr>
            <p:ph type="body" sz="quarter" idx="10"/>
          </p:nvPr>
        </p:nvSpPr>
        <p:spPr/>
        <p:txBody>
          <a:bodyPr/>
          <a:lstStyle/>
          <a:p>
            <a:pPr marL="428625" indent="-428625"/>
            <a:r>
              <a:rPr lang="en-US" b="0" dirty="0" smtClean="0"/>
              <a:t>¿</a:t>
            </a:r>
            <a:r>
              <a:rPr lang="en-US" b="0" dirty="0" err="1" smtClean="0"/>
              <a:t>Existe</a:t>
            </a:r>
            <a:r>
              <a:rPr lang="en-US" b="0" dirty="0" smtClean="0"/>
              <a:t> un </a:t>
            </a:r>
            <a:r>
              <a:rPr lang="en-US" b="0" dirty="0" err="1" smtClean="0"/>
              <a:t>archivo</a:t>
            </a:r>
            <a:r>
              <a:rPr lang="en-US" b="0" dirty="0" smtClean="0"/>
              <a:t> de </a:t>
            </a:r>
            <a:r>
              <a:rPr lang="en-US" b="0" dirty="0" err="1" smtClean="0"/>
              <a:t>manifiesto</a:t>
            </a:r>
            <a:r>
              <a:rPr lang="en-US" b="0" dirty="0" smtClean="0"/>
              <a:t>?</a:t>
            </a:r>
          </a:p>
          <a:p>
            <a:pPr marL="428625" indent="-428625"/>
            <a:r>
              <a:rPr lang="en-US" b="0" dirty="0" smtClean="0"/>
              <a:t>¿</a:t>
            </a:r>
            <a:r>
              <a:rPr lang="en-US" b="0" dirty="0" err="1" smtClean="0"/>
              <a:t>Existe</a:t>
            </a:r>
            <a:r>
              <a:rPr lang="en-US" b="0" dirty="0" smtClean="0"/>
              <a:t> un Proyecto principal? </a:t>
            </a:r>
          </a:p>
          <a:p>
            <a:pPr marL="428625" indent="-428625"/>
            <a:r>
              <a:rPr lang="en-US" b="0" dirty="0" smtClean="0"/>
              <a:t>¿</a:t>
            </a:r>
            <a:r>
              <a:rPr lang="en-US" b="0" dirty="0" err="1" smtClean="0"/>
              <a:t>Existe</a:t>
            </a:r>
            <a:r>
              <a:rPr lang="en-US" b="0" dirty="0" smtClean="0"/>
              <a:t> un Proyecto Shared?</a:t>
            </a:r>
          </a:p>
          <a:p>
            <a:pPr marL="428625" indent="-428625"/>
            <a:r>
              <a:rPr lang="en-US" b="0" dirty="0" smtClean="0"/>
              <a:t>¿</a:t>
            </a:r>
            <a:r>
              <a:rPr lang="en-US" b="0" dirty="0" err="1" smtClean="0"/>
              <a:t>Tenemos</a:t>
            </a:r>
            <a:r>
              <a:rPr lang="en-US" b="0" dirty="0" smtClean="0"/>
              <a:t> </a:t>
            </a:r>
            <a:r>
              <a:rPr lang="en-US" b="0" dirty="0" err="1" smtClean="0"/>
              <a:t>directivsa</a:t>
            </a:r>
            <a:r>
              <a:rPr lang="en-US" b="0" dirty="0" smtClean="0"/>
              <a:t> #IF de </a:t>
            </a:r>
          </a:p>
          <a:p>
            <a:r>
              <a:rPr lang="en-US" b="0" dirty="0"/>
              <a:t> </a:t>
            </a:r>
            <a:r>
              <a:rPr lang="en-US" b="0" dirty="0" smtClean="0"/>
              <a:t>   </a:t>
            </a:r>
            <a:r>
              <a:rPr lang="en-US" b="0" dirty="0" err="1" smtClean="0"/>
              <a:t>compilación</a:t>
            </a:r>
            <a:r>
              <a:rPr lang="en-US" b="0" dirty="0" smtClean="0"/>
              <a:t>?</a:t>
            </a:r>
          </a:p>
          <a:p>
            <a:endParaRPr lang="en-US" b="0" dirty="0" smtClean="0"/>
          </a:p>
          <a:p>
            <a:endParaRPr lang="en-US" b="0" dirty="0"/>
          </a:p>
        </p:txBody>
      </p:sp>
      <p:pic>
        <p:nvPicPr>
          <p:cNvPr id="5" name="Picture 4"/>
          <p:cNvPicPr>
            <a:picLocks noChangeAspect="1"/>
          </p:cNvPicPr>
          <p:nvPr/>
        </p:nvPicPr>
        <p:blipFill>
          <a:blip r:embed="rId2"/>
          <a:stretch>
            <a:fillRect/>
          </a:stretch>
        </p:blipFill>
        <p:spPr>
          <a:xfrm>
            <a:off x="6666842" y="0"/>
            <a:ext cx="2477157" cy="5143500"/>
          </a:xfrm>
          <a:prstGeom prst="rect">
            <a:avLst/>
          </a:prstGeom>
        </p:spPr>
      </p:pic>
    </p:spTree>
    <p:extLst>
      <p:ext uri="{BB962C8B-B14F-4D97-AF65-F5344CB8AC3E}">
        <p14:creationId xmlns:p14="http://schemas.microsoft.com/office/powerpoint/2010/main" val="291030134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5166</TotalTime>
  <Words>2208</Words>
  <Application>Microsoft Macintosh PowerPoint</Application>
  <PresentationFormat>Presentación en pantalla (16:9)</PresentationFormat>
  <Paragraphs>547</Paragraphs>
  <Slides>80</Slides>
  <Notes>21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80</vt:i4>
      </vt:variant>
    </vt:vector>
  </HeadingPairs>
  <TitlesOfParts>
    <vt:vector size="92" baseType="lpstr">
      <vt:lpstr>Aller</vt:lpstr>
      <vt:lpstr>Calibri</vt:lpstr>
      <vt:lpstr>Consolas</vt:lpstr>
      <vt:lpstr>Courier New</vt:lpstr>
      <vt:lpstr>Exo</vt:lpstr>
      <vt:lpstr>Gulim</vt:lpstr>
      <vt:lpstr>Segoe UI</vt:lpstr>
      <vt:lpstr>Segoe UI Light</vt:lpstr>
      <vt:lpstr>Segoe UI Semibold</vt:lpstr>
      <vt:lpstr>Wingdings</vt:lpstr>
      <vt:lpstr>Arial</vt:lpstr>
      <vt:lpstr>Light Version</vt:lpstr>
      <vt:lpstr>Presentación de PowerPoint</vt:lpstr>
      <vt:lpstr>Presentación de PowerPoint</vt:lpstr>
      <vt:lpstr>Presentación de PowerPoint</vt:lpstr>
      <vt:lpstr>EL VIAJE DE LA CONVERGENCIA</vt:lpstr>
      <vt:lpstr>Presentación de PowerPoint</vt:lpstr>
      <vt:lpstr>Presentación de PowerPoint</vt:lpstr>
      <vt:lpstr>Presentación de PowerPoint</vt:lpstr>
      <vt:lpstr>UNIVERSAL WINDOWS PLATFORM</vt:lpstr>
      <vt:lpstr>ES SIMILAR A LO CONOCIDO?</vt:lpstr>
      <vt:lpstr>APP WINDOWS</vt:lpstr>
      <vt:lpstr>DEMO</vt:lpstr>
      <vt:lpstr>Las Apps NO se destinan a Windows 10, las Apps se destinan a familias de dispositivos</vt:lpstr>
      <vt:lpstr>EXTENSIONES DE PLATAFORMA</vt:lpstr>
      <vt:lpstr>Las extensions no afectan a los binaries de otras familias de dispositivos</vt:lpstr>
      <vt:lpstr>EXTENSIONES POR PLATAFORMA</vt:lpstr>
      <vt:lpstr>DEMO</vt:lpstr>
      <vt:lpstr>La historia de las Apps Windows adaptativas</vt:lpstr>
      <vt:lpstr>OPCIONES DE DISEÑO PARA ADAPTAR LA INTERFAZ</vt:lpstr>
      <vt:lpstr>DISEÑO ADAPTATIVO</vt:lpstr>
      <vt:lpstr>DISEÑO ADAPTADO</vt:lpstr>
      <vt:lpstr>Los usuarios adoran las Apps que son geniales en cada uno de sus dispositivos</vt:lpstr>
      <vt:lpstr>Mejoras en Visual States</vt:lpstr>
      <vt:lpstr>VISUAL STATE SETTERS &amp; TRIGGERS</vt:lpstr>
      <vt:lpstr>TIPOS DE TRIGGER</vt:lpstr>
      <vt:lpstr>DEMO</vt:lpstr>
      <vt:lpstr>Vistas por familias de dispositivos</vt:lpstr>
      <vt:lpstr>DEVICE FAMILIES</vt:lpstr>
      <vt:lpstr>DEVICE FAMILIES</vt:lpstr>
      <vt:lpstr>DEVICE FAMILIES</vt:lpstr>
      <vt:lpstr>DEVICE FAMILIES</vt:lpstr>
      <vt:lpstr>DEMO</vt:lpstr>
      <vt:lpstr>Nuevos controles XAML</vt:lpstr>
      <vt:lpstr>INTRODUCCIÓN AL PANEL RELATIVE PANEL</vt:lpstr>
      <vt:lpstr>RELATIVE PANEL</vt:lpstr>
      <vt:lpstr>ALINEACIÓN CON EL PANEL</vt:lpstr>
      <vt:lpstr>OPCIONES DE POSICIÓN CON RESPECTO AL PANEL</vt:lpstr>
      <vt:lpstr>ALINEARSE CON “HERMANOS”</vt:lpstr>
      <vt:lpstr>ALINEARSE CON “HERMANOS”</vt:lpstr>
      <vt:lpstr>ALINEARSE CON “HERMANOS”</vt:lpstr>
      <vt:lpstr>ALINEARSE CON “HERMANOS”</vt:lpstr>
      <vt:lpstr>OPCIONES DE POSICIONAMIENTO ENTRE “HERMANOS”</vt:lpstr>
      <vt:lpstr>OPCIONES DE POSICIONAMIENTO ENTRE “HERMANOS”</vt:lpstr>
      <vt:lpstr>DEMO</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SPLIVIEW</vt:lpstr>
      <vt:lpstr>SPLITVIEW.PANEDISPLAYMODE</vt:lpstr>
      <vt:lpstr>DEMO</vt:lpstr>
      <vt:lpstr>Novedades en controles</vt:lpstr>
      <vt:lpstr>SPLITVIEW Panel de navegación adaptativo</vt:lpstr>
      <vt:lpstr>SPLITVIEW Uno de los nuevos pilares para crear Apps adaptativas </vt:lpstr>
      <vt:lpstr>PIVOT Mismo comportamiento en teléfono, Tabs en desktop</vt:lpstr>
      <vt:lpstr>Control Pivot</vt:lpstr>
      <vt:lpstr>ESCRIBIR ES HUMANO</vt:lpstr>
      <vt:lpstr>INKCANVAS</vt:lpstr>
      <vt:lpstr>Ink Canvas</vt:lpstr>
      <vt:lpstr>Validando XAML!</vt:lpstr>
      <vt:lpstr>MEJORAS EN RENDIMIENTO Bindings compilados AKA {x:Bind}: como {Binding}</vt:lpstr>
      <vt:lpstr>Presentación de PowerPoint</vt:lpstr>
      <vt:lpstr>CONSUMO DE MEMORIA</vt:lpstr>
      <vt:lpstr>USANDO BINDINGS COMPILADOS</vt:lpstr>
      <vt:lpstr>X:Bind</vt:lpstr>
      <vt:lpstr>¿CUÁNDO USAMOS BINDINGS “CÁSICOS”?</vt:lpstr>
      <vt:lpstr>Herramientas</vt:lpstr>
      <vt:lpstr>VISUAL STUDIO Nuevos modos diseño, performance instrumentation timeline  tool y mucho más…</vt:lpstr>
      <vt:lpstr>VISUAL STUDIO Visual Tree Inspector</vt:lpstr>
      <vt:lpstr>Visual Tree Inspector</vt:lpstr>
      <vt:lpstr>Las tecnologías “tradicionales” de Microsoft no son la única forma de crear Apps Windows</vt:lpstr>
      <vt:lpstr>Presentación de PowerPoint</vt:lpstr>
      <vt:lpstr>HABLEMOS DE BRIDGES</vt:lpstr>
      <vt:lpstr>Los Bridges permiten llevar más Apps a la plataforma Windows </vt:lpstr>
      <vt:lpstr>¿PREGUNTAS y RESPUESTAS?</vt:lpstr>
      <vt:lpstr>GRACIAS a TODOS</vt:lpstr>
      <vt:lpstr>ONE SDK TO RULE THEM ALL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634</cp:revision>
  <dcterms:created xsi:type="dcterms:W3CDTF">2013-04-14T10:12:28Z</dcterms:created>
  <dcterms:modified xsi:type="dcterms:W3CDTF">2015-07-12T17:35:29Z</dcterms:modified>
</cp:coreProperties>
</file>